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334" r:id="rId4"/>
    <p:sldId id="340" r:id="rId5"/>
    <p:sldId id="341" r:id="rId6"/>
    <p:sldId id="365" r:id="rId7"/>
    <p:sldId id="343" r:id="rId8"/>
    <p:sldId id="366" r:id="rId9"/>
    <p:sldId id="276" r:id="rId10"/>
    <p:sldId id="351" r:id="rId11"/>
    <p:sldId id="367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5CB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76756-7E21-46C5-AF4E-943AC9303EC2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A6301-89AA-4016-884C-3C99CF2929C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>
                <a:solidFill>
                  <a:prstClr val="black"/>
                </a:solidFill>
              </a:rPr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56B7D7-24F9-4490-B2DA-DD66701C2C20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56B7D7-24F9-4490-B2DA-DD66701C2C20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56B7D7-24F9-4490-B2DA-DD66701C2C20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56B7D7-24F9-4490-B2DA-DD66701C2C20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56B7D7-24F9-4490-B2DA-DD66701C2C20}" type="slidenum">
              <a:rPr lang="zh-CN" altLang="en-US" smtClean="0"/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97CF1-82F9-4FE5-99E9-B7E9B74F25E7}" type="slidenum">
              <a:rPr lang="zh-CN" altLang="en-US" smtClean="0">
                <a:solidFill>
                  <a:prstClr val="black"/>
                </a:solidFill>
              </a:rPr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56B7D7-24F9-4490-B2DA-DD66701C2C20}" type="slidenum">
              <a:rPr lang="zh-CN" altLang="en-US" smtClean="0"/>
              <a:t>9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56B7D7-24F9-4490-B2DA-DD66701C2C2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2712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slideLayout" Target="../slideLayouts/slideLayout30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2022/4/12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2022/4/12 Tuesday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7" Type="http://schemas.openxmlformats.org/officeDocument/2006/relationships/image" Target="../media/image3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415012" y="301199"/>
            <a:ext cx="2521627" cy="4829175"/>
          </a:xfrm>
          <a:prstGeom prst="rect">
            <a:avLst/>
          </a:prstGeom>
          <a:noFill/>
          <a:ln w="57150">
            <a:solidFill>
              <a:srgbClr val="5E7B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688465" y="1453515"/>
            <a:ext cx="7689850" cy="3061970"/>
          </a:xfrm>
          <a:prstGeom prst="rect">
            <a:avLst/>
          </a:prstGeom>
          <a:solidFill>
            <a:srgbClr val="5E7B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1760855" y="1546225"/>
            <a:ext cx="7544435" cy="2584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提高居家学习的自控力</a:t>
            </a:r>
            <a:endParaRPr lang="en-US" sz="5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algn="l" fontAlgn="auto">
              <a:lnSpc>
                <a:spcPct val="150000"/>
              </a:lnSpc>
            </a:pPr>
            <a:r>
              <a:rPr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“</a:t>
            </a:r>
            <a:r>
              <a:rPr 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家长课堂</a:t>
            </a:r>
            <a:r>
              <a:rPr lang="en-US" alt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”</a:t>
            </a:r>
            <a:r>
              <a:rPr lang="zh-CN"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线上教学</a:t>
            </a:r>
            <a:r>
              <a:rPr sz="5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   </a:t>
            </a:r>
          </a:p>
        </p:txBody>
      </p:sp>
      <p:pic>
        <p:nvPicPr>
          <p:cNvPr id="5" name="图片 4" descr="花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1420000" flipH="1">
            <a:off x="8524240" y="1957705"/>
            <a:ext cx="3603625" cy="5026660"/>
          </a:xfrm>
          <a:prstGeom prst="rect">
            <a:avLst/>
          </a:prstGeom>
        </p:spPr>
      </p:pic>
      <p:pic>
        <p:nvPicPr>
          <p:cNvPr id="4" name="图片 3" descr="叶子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flipH="1">
            <a:off x="-184563" y="-118558"/>
            <a:ext cx="1472809" cy="1381832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 rot="2963407">
            <a:off x="-425066" y="4254828"/>
            <a:ext cx="2824113" cy="2714200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3141345" y="5260340"/>
            <a:ext cx="574040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sz="280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zh-CN" altLang="en-US" sz="2400">
                <a:solidFill>
                  <a:schemeClr val="accent6">
                    <a:lumMod val="50000"/>
                  </a:schemeClr>
                </a:solidFill>
              </a:rPr>
              <a:t>佛山市南海区九江职业技术学校</a:t>
            </a:r>
          </a:p>
          <a:p>
            <a:pPr marL="0" lvl="0" indent="0" algn="ctr">
              <a:buNone/>
            </a:pPr>
            <a:r>
              <a:rPr lang="en-US" altLang="zh-CN" sz="2800">
                <a:solidFill>
                  <a:schemeClr val="accent6">
                    <a:lumMod val="50000"/>
                  </a:schemeClr>
                </a:solidFill>
              </a:rPr>
              <a:t>2022</a:t>
            </a:r>
            <a:r>
              <a:rPr lang="zh-CN" altLang="en-US" sz="2800">
                <a:solidFill>
                  <a:schemeClr val="accent6">
                    <a:lumMod val="50000"/>
                  </a:schemeClr>
                </a:solidFill>
              </a:rPr>
              <a:t>年</a:t>
            </a:r>
            <a:r>
              <a:rPr lang="en-US" altLang="zh-CN" sz="2800">
                <a:solidFill>
                  <a:schemeClr val="accent6">
                    <a:lumMod val="50000"/>
                  </a:schemeClr>
                </a:solidFill>
              </a:rPr>
              <a:t>4</a:t>
            </a:r>
            <a:r>
              <a:rPr lang="zh-CN" altLang="en-US" sz="2800">
                <a:solidFill>
                  <a:schemeClr val="accent6">
                    <a:lumMod val="50000"/>
                  </a:schemeClr>
                </a:solidFill>
              </a:rPr>
              <a:t>月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013585" y="438785"/>
            <a:ext cx="1698625" cy="101473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6000" b="1" spc="300" dirty="0">
                <a:solidFill>
                  <a:srgbClr val="6B8866"/>
                </a:solidFill>
                <a:latin typeface="Agency FB" panose="020B0503020202020204" pitchFamily="34" charset="0"/>
                <a:cs typeface="+mn-ea"/>
                <a:sym typeface="+mn-lt"/>
              </a:rPr>
              <a:t>2022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16" grpId="0"/>
      <p:bldP spid="2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标题 4"/>
          <p:cNvSpPr txBox="1"/>
          <p:nvPr/>
        </p:nvSpPr>
        <p:spPr>
          <a:xfrm>
            <a:off x="753745" y="347980"/>
            <a:ext cx="7930515" cy="714375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42900">
              <a:defRPr/>
            </a:pPr>
            <a:r>
              <a:rPr lang="zh-CN" altLang="en-US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要求：</a:t>
            </a:r>
          </a:p>
        </p:txBody>
      </p:sp>
      <p:pic>
        <p:nvPicPr>
          <p:cNvPr id="40" name="图片 39" descr="叶子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-69851" y="1"/>
            <a:ext cx="653143" cy="669328"/>
          </a:xfrm>
          <a:prstGeom prst="rect">
            <a:avLst/>
          </a:prstGeom>
        </p:spPr>
      </p:pic>
      <p:sp>
        <p:nvSpPr>
          <p:cNvPr id="68" name="任意多边形 14"/>
          <p:cNvSpPr/>
          <p:nvPr/>
        </p:nvSpPr>
        <p:spPr>
          <a:xfrm>
            <a:off x="-69850" y="669290"/>
            <a:ext cx="652780" cy="393065"/>
          </a:xfrm>
          <a:custGeom>
            <a:avLst/>
            <a:gdLst>
              <a:gd name="connsiteX0" fmla="*/ 0 w 640080"/>
              <a:gd name="connsiteY0" fmla="*/ 0 h 327660"/>
              <a:gd name="connsiteX1" fmla="*/ 472440 w 640080"/>
              <a:gd name="connsiteY1" fmla="*/ 0 h 327660"/>
              <a:gd name="connsiteX2" fmla="*/ 640080 w 640080"/>
              <a:gd name="connsiteY2" fmla="*/ 163830 h 327660"/>
              <a:gd name="connsiteX3" fmla="*/ 472440 w 640080"/>
              <a:gd name="connsiteY3" fmla="*/ 327660 h 327660"/>
              <a:gd name="connsiteX4" fmla="*/ 0 w 640080"/>
              <a:gd name="connsiteY4" fmla="*/ 327660 h 32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327660">
                <a:moveTo>
                  <a:pt x="0" y="0"/>
                </a:moveTo>
                <a:lnTo>
                  <a:pt x="472440" y="0"/>
                </a:lnTo>
                <a:cubicBezTo>
                  <a:pt x="565025" y="0"/>
                  <a:pt x="640080" y="73349"/>
                  <a:pt x="640080" y="163830"/>
                </a:cubicBezTo>
                <a:cubicBezTo>
                  <a:pt x="640080" y="254311"/>
                  <a:pt x="565025" y="327660"/>
                  <a:pt x="472440" y="327660"/>
                </a:cubicBezTo>
                <a:lnTo>
                  <a:pt x="0" y="32766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rgbClr val="19B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E6D48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3515" y="1062355"/>
            <a:ext cx="11824970" cy="4707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1.线上直播课，要选择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回放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 以便下载教学视频。  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2.家长参与的见证照片，不少于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张。</a:t>
            </a:r>
          </a:p>
          <a:p>
            <a:pPr fontAlgn="auto">
              <a:lnSpc>
                <a:spcPct val="150000"/>
              </a:lnSpc>
            </a:pP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课件内容只取家长课堂（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10--15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分钟）</a:t>
            </a:r>
          </a:p>
          <a:p>
            <a:pPr fontAlgn="auto">
              <a:lnSpc>
                <a:spcPct val="150000"/>
              </a:lnSpc>
            </a:pP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线上参与数据、课件、照片、视频  存放于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10.1.8.12/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礼信教育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/2022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家长课堂</a:t>
            </a:r>
          </a:p>
        </p:txBody>
      </p:sp>
    </p:spTree>
    <p:extLst>
      <p:ext uri="{BB962C8B-B14F-4D97-AF65-F5344CB8AC3E}">
        <p14:creationId xmlns:p14="http://schemas.microsoft.com/office/powerpoint/2010/main" val="3661496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对象 43"/>
          <p:cNvGraphicFramePr>
            <a:graphicFrameLocks noChangeAspect="1"/>
          </p:cNvGraphicFramePr>
          <p:nvPr/>
        </p:nvGraphicFramePr>
        <p:xfrm>
          <a:off x="3006951" y="3320593"/>
          <a:ext cx="401498" cy="401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70" name="CorelDRAW" r:id="rId4" imgW="952500" imgH="952500" progId="CorelDraw.Graphic.15">
                  <p:embed/>
                </p:oleObj>
              </mc:Choice>
              <mc:Fallback>
                <p:oleObj name="CorelDRAW" r:id="rId4" imgW="952500" imgH="952500" progId="CorelDraw.Graphic.15">
                  <p:embed/>
                  <p:pic>
                    <p:nvPicPr>
                      <p:cNvPr id="0" name="图片 554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06951" y="3320593"/>
                        <a:ext cx="401498" cy="401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0" name="标题 4"/>
          <p:cNvSpPr txBox="1"/>
          <p:nvPr/>
        </p:nvSpPr>
        <p:spPr>
          <a:xfrm>
            <a:off x="744855" y="196850"/>
            <a:ext cx="8601075" cy="714375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42900">
              <a:defRPr/>
            </a:pPr>
            <a:r>
              <a:rPr lang="zh-CN" altLang="en-US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一、</a:t>
            </a:r>
            <a:r>
              <a:rPr lang="zh-CN" altLang="en-US" sz="36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sym typeface="+mn-ea"/>
              </a:rPr>
              <a:t>案例展示</a:t>
            </a:r>
            <a:endParaRPr lang="zh-CN" altLang="en-US" sz="3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40" name="图片 39" descr="叶子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flipH="1">
            <a:off x="-69851" y="1"/>
            <a:ext cx="653143" cy="669328"/>
          </a:xfrm>
          <a:prstGeom prst="rect">
            <a:avLst/>
          </a:prstGeom>
        </p:spPr>
      </p:pic>
      <p:sp>
        <p:nvSpPr>
          <p:cNvPr id="68" name="任意多边形 14"/>
          <p:cNvSpPr/>
          <p:nvPr/>
        </p:nvSpPr>
        <p:spPr>
          <a:xfrm>
            <a:off x="-69850" y="669290"/>
            <a:ext cx="652780" cy="393065"/>
          </a:xfrm>
          <a:custGeom>
            <a:avLst/>
            <a:gdLst>
              <a:gd name="connsiteX0" fmla="*/ 0 w 640080"/>
              <a:gd name="connsiteY0" fmla="*/ 0 h 327660"/>
              <a:gd name="connsiteX1" fmla="*/ 472440 w 640080"/>
              <a:gd name="connsiteY1" fmla="*/ 0 h 327660"/>
              <a:gd name="connsiteX2" fmla="*/ 640080 w 640080"/>
              <a:gd name="connsiteY2" fmla="*/ 163830 h 327660"/>
              <a:gd name="connsiteX3" fmla="*/ 472440 w 640080"/>
              <a:gd name="connsiteY3" fmla="*/ 327660 h 327660"/>
              <a:gd name="connsiteX4" fmla="*/ 0 w 640080"/>
              <a:gd name="connsiteY4" fmla="*/ 327660 h 32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327660">
                <a:moveTo>
                  <a:pt x="0" y="0"/>
                </a:moveTo>
                <a:lnTo>
                  <a:pt x="472440" y="0"/>
                </a:lnTo>
                <a:cubicBezTo>
                  <a:pt x="565025" y="0"/>
                  <a:pt x="640080" y="73349"/>
                  <a:pt x="640080" y="163830"/>
                </a:cubicBezTo>
                <a:cubicBezTo>
                  <a:pt x="640080" y="254311"/>
                  <a:pt x="565025" y="327660"/>
                  <a:pt x="472440" y="327660"/>
                </a:cubicBezTo>
                <a:lnTo>
                  <a:pt x="0" y="32766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rgbClr val="19B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E6D48"/>
              </a:solidFill>
              <a:cs typeface="+mn-ea"/>
              <a:sym typeface="+mn-lt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68910" y="1062355"/>
            <a:ext cx="11856720" cy="56927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4000" b="0">
                <a:latin typeface="Calibri" panose="020F0502020204030204" charset="0"/>
                <a:ea typeface="宋体" panose="02010600030101010101" pitchFamily="2" charset="-122"/>
              </a:rPr>
              <a:t>     </a:t>
            </a:r>
            <a:r>
              <a:rPr lang="zh-CN" sz="3600" b="1">
                <a:latin typeface="Calibri" panose="020F0502020204030204" charset="0"/>
                <a:ea typeface="宋体" panose="02010600030101010101" pitchFamily="2" charset="-122"/>
              </a:rPr>
              <a:t>《父母课堂》杂志</a:t>
            </a:r>
            <a:r>
              <a:rPr lang="en-US" sz="3600" b="1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2021</a:t>
            </a:r>
            <a:r>
              <a:rPr lang="zh-CN" sz="3600" b="1">
                <a:latin typeface="Calibri" panose="020F0502020204030204" charset="0"/>
                <a:ea typeface="宋体" panose="02010600030101010101" pitchFamily="2" charset="-122"/>
              </a:rPr>
              <a:t>年第</a:t>
            </a:r>
            <a:r>
              <a:rPr lang="en-US" altLang="zh-CN" sz="3600" b="1">
                <a:latin typeface="Calibri" panose="020F0502020204030204" charset="0"/>
                <a:ea typeface="宋体" panose="02010600030101010101" pitchFamily="2" charset="-122"/>
              </a:rPr>
              <a:t>11</a:t>
            </a:r>
            <a:r>
              <a:rPr lang="zh-CN" sz="3600" b="1">
                <a:latin typeface="Calibri" panose="020F0502020204030204" charset="0"/>
                <a:ea typeface="宋体" panose="02010600030101010101" pitchFamily="2" charset="-122"/>
              </a:rPr>
              <a:t>期“教子良方”栏目刊出了一篇《提高居家学习的自控力》。</a:t>
            </a:r>
          </a:p>
          <a:p>
            <a:pPr indent="0"/>
            <a:r>
              <a:rPr lang="zh-CN" sz="3600" b="1">
                <a:latin typeface="Calibri" panose="020F0502020204030204" charset="0"/>
                <a:ea typeface="宋体" panose="02010600030101010101" pitchFamily="2" charset="-122"/>
              </a:rPr>
              <a:t> </a:t>
            </a:r>
            <a:r>
              <a:rPr lang="en-US" altLang="zh-CN" sz="3600" b="1">
                <a:latin typeface="Calibri" panose="020F0502020204030204" charset="0"/>
                <a:ea typeface="宋体" panose="02010600030101010101" pitchFamily="2" charset="-122"/>
              </a:rPr>
              <a:t>       </a:t>
            </a:r>
            <a:r>
              <a:rPr lang="zh-CN" sz="3600" b="1">
                <a:latin typeface="Calibri" panose="020F0502020204030204" charset="0"/>
                <a:ea typeface="宋体" panose="02010600030101010101" pitchFamily="2" charset="-122"/>
              </a:rPr>
              <a:t>案例：周末，秀秀的爸爸妈妈都要上班，秀秀只能一个人在家。这天早晨，秀秀告诉妈妈需要上网查阅资料，于是妈妈允许她使用电脑。没想到晚上回到家时，妈妈发现秀秀正坐在电脑前聚精会神地追剧，手边的作业只是潦草地写了几行。再一细问，原来在查阅资料时，秀秀刚开始没多久就与同学讨论起电视剧剧情。她觉得看一会儿也不影响什么，没想到竞然一发不可收拾，一直看到妈妈回家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对象 43"/>
          <p:cNvGraphicFramePr>
            <a:graphicFrameLocks noChangeAspect="1"/>
          </p:cNvGraphicFramePr>
          <p:nvPr/>
        </p:nvGraphicFramePr>
        <p:xfrm>
          <a:off x="3006951" y="3320593"/>
          <a:ext cx="401498" cy="401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CorelDRAW" r:id="rId4" imgW="952500" imgH="952500" progId="CorelDraw.Graphic.15">
                  <p:embed/>
                </p:oleObj>
              </mc:Choice>
              <mc:Fallback>
                <p:oleObj name="CorelDRAW" r:id="rId4" imgW="952500" imgH="952500" progId="CorelDraw.Graphic.15">
                  <p:embed/>
                  <p:pic>
                    <p:nvPicPr>
                      <p:cNvPr id="0" name="图片 554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06951" y="3320593"/>
                        <a:ext cx="401498" cy="401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" name="图片 39" descr="叶子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flipH="1">
            <a:off x="-69851" y="1"/>
            <a:ext cx="653143" cy="669328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70485" y="0"/>
            <a:ext cx="12051030" cy="70472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/>
            <a:r>
              <a:rPr lang="en-US" altLang="zh-CN" sz="2000" b="0">
                <a:latin typeface="Calibri" panose="020F0502020204030204" charset="0"/>
                <a:ea typeface="宋体" panose="02010600030101010101" pitchFamily="2" charset="-122"/>
              </a:rPr>
              <a:t>    </a:t>
            </a:r>
            <a:endParaRPr lang="zh-CN" sz="2200" b="0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algn="just"/>
            <a:r>
              <a:rPr lang="en-US" altLang="zh-CN" sz="3600" b="1">
                <a:latin typeface="Calibri" panose="020F0502020204030204" charset="0"/>
                <a:ea typeface="宋体" panose="02010600030101010101" pitchFamily="2" charset="-122"/>
              </a:rPr>
              <a:t>  </a:t>
            </a:r>
            <a:r>
              <a:rPr lang="zh-CN" altLang="en-US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n-ea"/>
              </a:rPr>
              <a:t> 二、案例分析 </a:t>
            </a:r>
            <a:r>
              <a:rPr lang="en-US" altLang="zh-CN" sz="3600" b="1">
                <a:solidFill>
                  <a:srgbClr val="FF0000"/>
                </a:solidFill>
                <a:latin typeface="Calibri" panose="020F0502020204030204" charset="0"/>
                <a:ea typeface="宋体" panose="02010600030101010101" pitchFamily="2" charset="-122"/>
              </a:rPr>
              <a:t>  </a:t>
            </a:r>
          </a:p>
          <a:p>
            <a:pPr indent="0" algn="just"/>
            <a:r>
              <a:rPr lang="en-US" altLang="zh-CN" sz="3600" b="1">
                <a:latin typeface="Calibri" panose="020F0502020204030204" charset="0"/>
                <a:ea typeface="宋体" panose="02010600030101010101" pitchFamily="2" charset="-122"/>
              </a:rPr>
              <a:t>        </a:t>
            </a:r>
            <a:r>
              <a:rPr lang="zh-CN" sz="3600" b="1">
                <a:latin typeface="Calibri" panose="020F0502020204030204" charset="0"/>
                <a:ea typeface="宋体" panose="02010600030101010101" pitchFamily="2" charset="-122"/>
              </a:rPr>
              <a:t>在疫情影响下的居家学习期间，孩子经常会出现以下现象：被聊天软件、游戏等吸引，忍不住去干别的；在家待了一天作业却还没开始写，形成了“白天控制不住会拖延”的散漫学习模式，孩子信誓旦旦要从明天开始认真学习，甚至提前制订好学习目标，结果完不成的时候就再次破罐破摔…其实，这些现象都和孩子的自控力有关。自控力是一个人控制注意力、情绪和行为的能力。自控力强的孩子不但知道自己该做什么，而且能够克制做其他事情的欲望和冲动。在居家学习期间，家长如何帮助孩子提高学习的自控力呢？</a:t>
            </a:r>
          </a:p>
          <a:p>
            <a:pPr indent="0" algn="just"/>
            <a:endParaRPr lang="zh-CN" sz="36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对象 43"/>
          <p:cNvGraphicFramePr>
            <a:graphicFrameLocks noChangeAspect="1"/>
          </p:cNvGraphicFramePr>
          <p:nvPr/>
        </p:nvGraphicFramePr>
        <p:xfrm>
          <a:off x="3006951" y="3320593"/>
          <a:ext cx="401498" cy="401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CorelDRAW" r:id="rId4" imgW="952500" imgH="952500" progId="CorelDraw.Graphic.15">
                  <p:embed/>
                </p:oleObj>
              </mc:Choice>
              <mc:Fallback>
                <p:oleObj name="CorelDRAW" r:id="rId4" imgW="952500" imgH="952500" progId="CorelDraw.Graphic.15">
                  <p:embed/>
                  <p:pic>
                    <p:nvPicPr>
                      <p:cNvPr id="0" name="图片 554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06951" y="3320593"/>
                        <a:ext cx="401498" cy="401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" name="图片 39" descr="叶子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flipH="1">
            <a:off x="-69851" y="1"/>
            <a:ext cx="653143" cy="669328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62865" y="193040"/>
            <a:ext cx="11856720" cy="69545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 defTabSz="342900">
              <a:buClrTx/>
              <a:buSzTx/>
              <a:buFontTx/>
              <a:defRPr/>
            </a:pPr>
            <a:r>
              <a:rPr lang="en-US" sz="1400" b="0">
                <a:latin typeface="Calibri" panose="020F0502020204030204" charset="0"/>
                <a:ea typeface="宋体" panose="02010600030101010101" pitchFamily="2" charset="-122"/>
              </a:rPr>
              <a:t>        </a:t>
            </a:r>
            <a:r>
              <a:rPr lang="zh-CN" altLang="en-US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n-ea"/>
              </a:rPr>
              <a:t> 三</a:t>
            </a:r>
            <a:r>
              <a:rPr lang="zh-CN" altLang="en-US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n-ea"/>
                <a:sym typeface="+mn-lt"/>
              </a:rPr>
              <a:t>、</a:t>
            </a:r>
            <a:r>
              <a:rPr lang="zh-CN" altLang="en-US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n-ea"/>
                <a:sym typeface="+mn-ea"/>
              </a:rPr>
              <a:t>引导践行</a:t>
            </a:r>
            <a:endParaRPr lang="zh-CN" altLang="en-US" sz="3600" b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n-ea"/>
              <a:sym typeface="+mn-lt"/>
            </a:endParaRPr>
          </a:p>
          <a:p>
            <a:pPr indent="0" algn="just"/>
            <a:endParaRPr lang="en-US" sz="2600" b="0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 algn="just"/>
            <a:r>
              <a:rPr lang="en-US" altLang="zh-CN" sz="26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  </a:t>
            </a:r>
            <a:r>
              <a:rPr lang="zh-CN" sz="3200" b="1">
                <a:latin typeface="Calibri" panose="020F0502020204030204" charset="0"/>
                <a:ea typeface="宋体" panose="02010600030101010101" pitchFamily="2" charset="-122"/>
                <a:sym typeface="+mn-ea"/>
              </a:rPr>
              <a:t>1.打破“白熊效应”，唤醒孩子的自控力。如果现在请你闭上眼睛在10秒之内千万不要想象一只</a:t>
            </a:r>
            <a:r>
              <a:rPr sz="3200" b="1">
                <a:latin typeface="Calibri" panose="020F0502020204030204" charset="0"/>
                <a:ea typeface="宋体" panose="02010600030101010101" pitchFamily="2" charset="-122"/>
              </a:rPr>
              <a:t>可爱的大白熊，你会发现脑海中不断浮现白熊的形象。这就是“白熊效应”，即当你试图不去想某件事时，思维会出现强烈反弹，反而比有意去想的时候想得更多。因此，当发现孩子出现特别想玩游戏或看电视的想法时，家长先不要急着给孩子贴上负面标签，比如“你的自制力真的很差”“你总是说到做不到”等。不妨尝试以下方法帮助孩子：第一，告诉孩子每个人都会有欲望和杂念，先不用着急摆脱它们，而是承认这些想法的存在；第二，提醒孩子大脑中“想的系统”不等于“做的系统”，也就是说我可以这么想，但是可以不这么做；第三，再次提醒孩子重要的目标是什么，让他更坚定、更自信。</a:t>
            </a:r>
          </a:p>
          <a:p>
            <a:pPr indent="0" algn="just"/>
            <a:endParaRPr sz="3200" b="1"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" name="对象 43"/>
          <p:cNvGraphicFramePr>
            <a:graphicFrameLocks noChangeAspect="1"/>
          </p:cNvGraphicFramePr>
          <p:nvPr/>
        </p:nvGraphicFramePr>
        <p:xfrm>
          <a:off x="3006951" y="3320593"/>
          <a:ext cx="401498" cy="4014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6" name="CorelDRAW" r:id="rId4" imgW="952500" imgH="952500" progId="CorelDraw.Graphic.15">
                  <p:embed/>
                </p:oleObj>
              </mc:Choice>
              <mc:Fallback>
                <p:oleObj name="CorelDRAW" r:id="rId4" imgW="952500" imgH="952500" progId="CorelDraw.Graphic.15">
                  <p:embed/>
                  <p:pic>
                    <p:nvPicPr>
                      <p:cNvPr id="0" name="图片 5546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06951" y="3320593"/>
                        <a:ext cx="401498" cy="4014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" name="图片 39" descr="叶子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flipH="1">
            <a:off x="-69851" y="1"/>
            <a:ext cx="653143" cy="669328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76835" y="199390"/>
            <a:ext cx="11856720" cy="67392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just"/>
            <a:r>
              <a:rPr lang="en-US" sz="3600">
                <a:latin typeface="Calibri" panose="020F0502020204030204" charset="0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n-ea"/>
                <a:sym typeface="+mn-ea"/>
              </a:rPr>
              <a:t> 三</a:t>
            </a:r>
            <a:r>
              <a:rPr lang="zh-CN" altLang="en-US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n-ea"/>
                <a:sym typeface="+mn-lt"/>
              </a:rPr>
              <a:t>、</a:t>
            </a:r>
            <a:r>
              <a:rPr lang="zh-CN" altLang="en-US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n-ea"/>
                <a:sym typeface="+mn-ea"/>
              </a:rPr>
              <a:t>引导践行</a:t>
            </a:r>
          </a:p>
          <a:p>
            <a:pPr indent="0" algn="just"/>
            <a:endParaRPr lang="en-US"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  <a:p>
            <a:pPr indent="0" algn="just"/>
            <a:r>
              <a:rPr lang="en-US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2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.运用“自我关爱法”</a:t>
            </a:r>
            <a:r>
              <a:rPr lang="zh-CN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，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让孩子的自控力更上一层楼</a:t>
            </a:r>
            <a:r>
              <a:rPr lang="zh-CN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。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青少年的前额皮质发育不成熟，“理智”战胜不了“情感”，很容易冲动。同时，青少年的内侧前额叶很活跃，在乎其他人的评价。当孩子出现学习自控力不足的时候，就是在提示家长“孩子的大脑发育水平还没成熟”，也是在提醒家长“孩子需要您的帮助”。</a:t>
            </a:r>
            <a:r>
              <a:rPr lang="zh-CN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如果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家长</a:t>
            </a:r>
            <a:r>
              <a:rPr lang="zh-CN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这样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说</a:t>
            </a:r>
            <a:r>
              <a:rPr lang="zh-CN"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，</a:t>
            </a:r>
            <a:r>
              <a:rPr sz="36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  <a:sym typeface="+mn-ea"/>
              </a:rPr>
              <a:t>“如果我原谅了你，下次你还会这样”“你的问题就是对自己不够严格才导致自控力低下”…当孩子产生负罪感时，更难集中注意力，更容易拖延，自控能力更低，甚至会有“反正我都这样了，干脆破罐破摔”等消极想法。</a:t>
            </a:r>
            <a:endParaRPr sz="3600" b="1">
              <a:latin typeface="黑体" panose="02010609060101010101" charset="-122"/>
              <a:ea typeface="黑体" panose="02010609060101010101" charset="-122"/>
              <a:cs typeface="黑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 descr="叶子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-69851" y="1"/>
            <a:ext cx="653143" cy="669328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76835" y="0"/>
            <a:ext cx="12114530" cy="69856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42900" algn="just"/>
            <a:r>
              <a:rPr lang="zh-CN" altLang="en-US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 四</a:t>
            </a:r>
            <a:r>
              <a:rPr lang="zh-CN" altLang="en-US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sym typeface="+mn-lt"/>
              </a:rPr>
              <a:t>、</a:t>
            </a:r>
            <a:r>
              <a:rPr lang="zh-CN" altLang="en-US" sz="4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sym typeface="+mn-ea"/>
              </a:rPr>
              <a:t>课后拓展</a:t>
            </a:r>
            <a:endParaRPr lang="en-US" altLang="zh-CN" sz="4400" b="0">
              <a:latin typeface="Calibri" panose="020F0502020204030204" charset="0"/>
              <a:ea typeface="宋体" panose="02010600030101010101" pitchFamily="2" charset="-122"/>
            </a:endParaRPr>
          </a:p>
          <a:p>
            <a:pPr indent="342900" algn="just"/>
            <a:r>
              <a:rPr lang="en-US" altLang="zh-CN" sz="4400" b="0">
                <a:latin typeface="Calibri" panose="020F0502020204030204" charset="0"/>
                <a:ea typeface="宋体" panose="02010600030101010101" pitchFamily="2" charset="-122"/>
              </a:rPr>
              <a:t> </a:t>
            </a:r>
            <a:r>
              <a:rPr lang="en-US" altLang="zh-CN" sz="44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</a:t>
            </a:r>
            <a:r>
              <a:rPr sz="4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如何打破这个恶性循环呢？既然孩子在提高自控力的过程中无法避免失败，家长要做的就是引导孩子如何应对失败。</a:t>
            </a:r>
          </a:p>
          <a:p>
            <a:pPr indent="342900" algn="just"/>
            <a:r>
              <a:rPr sz="4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第一，自我认知的视角。问问孩子的感觉如何，让他看清自己的感受而不急于逃避。</a:t>
            </a:r>
          </a:p>
          <a:p>
            <a:pPr indent="342900" algn="just"/>
            <a:r>
              <a:rPr sz="4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第二，普通人的视角。告诉孩子每个人都会遇到自控力的挑战，遭遇挫折并不意味着自己本身有问题，也不能说明自己永远不会成功。</a:t>
            </a:r>
          </a:p>
          <a:p>
            <a:pPr indent="342900" algn="just"/>
            <a:r>
              <a:rPr sz="4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 第三，良师益友的视角。为孩子指明真正要完成的任务是什么，使之更坚定地</a:t>
            </a:r>
            <a:r>
              <a:rPr lang="zh-CN" sz="4000" b="1">
                <a:latin typeface="黑体" panose="02010609060101010101" charset="-122"/>
                <a:ea typeface="黑体" panose="02010609060101010101" charset="-122"/>
                <a:cs typeface="黑体" panose="02010609060101010101" charset="-122"/>
              </a:rPr>
              <a:t>追求目标。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B6C55B-3F4E-4259-9301-C6EE8A325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班主任补充各班的基本情况和成绩，表扬优秀学生，并对家长提出希望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3377B12-A5D2-41B4-93BB-FB89936A24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382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A_椭圆 1"/>
          <p:cNvSpPr/>
          <p:nvPr>
            <p:custDataLst>
              <p:tags r:id="rId1"/>
            </p:custDataLst>
          </p:nvPr>
        </p:nvSpPr>
        <p:spPr>
          <a:xfrm>
            <a:off x="2731368" y="4567596"/>
            <a:ext cx="466726" cy="466726"/>
          </a:xfrm>
          <a:prstGeom prst="ellipse">
            <a:avLst/>
          </a:prstGeom>
          <a:solidFill>
            <a:srgbClr val="75CB80"/>
          </a:solidFill>
        </p:spPr>
        <p:txBody>
          <a:bodyPr wrap="square" rtlCol="0" anchor="ctr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>
              <a:solidFill>
                <a:srgbClr val="222B33"/>
              </a:solidFill>
              <a:latin typeface="微软雅黑" panose="020B0503020204020204" charset="-122"/>
            </a:endParaRPr>
          </a:p>
        </p:txBody>
      </p:sp>
      <p:cxnSp>
        <p:nvCxnSpPr>
          <p:cNvPr id="34" name="PA_StraightArrowConnector 3"/>
          <p:cNvCxnSpPr/>
          <p:nvPr>
            <p:custDataLst>
              <p:tags r:id="rId2"/>
            </p:custDataLst>
          </p:nvPr>
        </p:nvCxnSpPr>
        <p:spPr>
          <a:xfrm>
            <a:off x="2964731" y="4669813"/>
            <a:ext cx="0" cy="262292"/>
          </a:xfrm>
          <a:prstGeom prst="straightConnector1">
            <a:avLst/>
          </a:prstGeom>
          <a:ln w="28575">
            <a:solidFill>
              <a:srgbClr val="FF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474702" y="990809"/>
            <a:ext cx="2521627" cy="4829175"/>
          </a:xfrm>
          <a:prstGeom prst="rect">
            <a:avLst/>
          </a:prstGeom>
          <a:noFill/>
          <a:ln w="57150">
            <a:solidFill>
              <a:srgbClr val="5E7B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292374" y="2151433"/>
            <a:ext cx="7253560" cy="2313946"/>
          </a:xfrm>
          <a:prstGeom prst="rect">
            <a:avLst/>
          </a:prstGeom>
          <a:solidFill>
            <a:srgbClr val="5E7B5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2637770" y="2522154"/>
            <a:ext cx="6062662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>
                <a:solidFill>
                  <a:schemeClr val="bg1"/>
                </a:solidFill>
                <a:latin typeface="+mj-ea"/>
                <a:ea typeface="+mj-ea"/>
              </a:rPr>
              <a:t>      </a:t>
            </a:r>
            <a:r>
              <a:rPr lang="zh-CN" altLang="en-US" sz="6000" b="1" dirty="0">
                <a:solidFill>
                  <a:schemeClr val="bg1"/>
                </a:solidFill>
                <a:latin typeface="+mj-ea"/>
                <a:ea typeface="+mj-ea"/>
              </a:rPr>
              <a:t>感谢参与！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2755470" y="3612731"/>
            <a:ext cx="2588566" cy="495752"/>
            <a:chOff x="5885610" y="4438773"/>
            <a:chExt cx="3249344" cy="622301"/>
          </a:xfrm>
        </p:grpSpPr>
        <p:sp>
          <p:nvSpPr>
            <p:cNvPr id="18" name="椭圆 17"/>
            <p:cNvSpPr/>
            <p:nvPr/>
          </p:nvSpPr>
          <p:spPr>
            <a:xfrm>
              <a:off x="8512653" y="4438773"/>
              <a:ext cx="622301" cy="622301"/>
            </a:xfrm>
            <a:prstGeom prst="ellipse">
              <a:avLst/>
            </a:prstGeom>
            <a:solidFill>
              <a:srgbClr val="75CB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8E6D48"/>
                </a:solidFill>
              </a:endParaRPr>
            </a:p>
          </p:txBody>
        </p:sp>
        <p:sp>
          <p:nvSpPr>
            <p:cNvPr id="19" name="Freeform 90"/>
            <p:cNvSpPr>
              <a:spLocks noEditPoints="1"/>
            </p:cNvSpPr>
            <p:nvPr/>
          </p:nvSpPr>
          <p:spPr bwMode="auto">
            <a:xfrm>
              <a:off x="8741097" y="4587691"/>
              <a:ext cx="203511" cy="325219"/>
            </a:xfrm>
            <a:custGeom>
              <a:avLst/>
              <a:gdLst>
                <a:gd name="T0" fmla="*/ 102 w 102"/>
                <a:gd name="T1" fmla="*/ 92 h 163"/>
                <a:gd name="T2" fmla="*/ 0 w 102"/>
                <a:gd name="T3" fmla="*/ 0 h 163"/>
                <a:gd name="T4" fmla="*/ 0 w 102"/>
                <a:gd name="T5" fmla="*/ 0 h 163"/>
                <a:gd name="T6" fmla="*/ 0 w 102"/>
                <a:gd name="T7" fmla="*/ 137 h 163"/>
                <a:gd name="T8" fmla="*/ 36 w 102"/>
                <a:gd name="T9" fmla="*/ 114 h 163"/>
                <a:gd name="T10" fmla="*/ 57 w 102"/>
                <a:gd name="T11" fmla="*/ 163 h 163"/>
                <a:gd name="T12" fmla="*/ 83 w 102"/>
                <a:gd name="T13" fmla="*/ 152 h 163"/>
                <a:gd name="T14" fmla="*/ 61 w 102"/>
                <a:gd name="T15" fmla="*/ 102 h 163"/>
                <a:gd name="T16" fmla="*/ 102 w 102"/>
                <a:gd name="T17" fmla="*/ 92 h 163"/>
                <a:gd name="T18" fmla="*/ 41 w 102"/>
                <a:gd name="T19" fmla="*/ 93 h 163"/>
                <a:gd name="T20" fmla="*/ 28 w 102"/>
                <a:gd name="T21" fmla="*/ 102 h 163"/>
                <a:gd name="T22" fmla="*/ 14 w 102"/>
                <a:gd name="T23" fmla="*/ 111 h 163"/>
                <a:gd name="T24" fmla="*/ 14 w 102"/>
                <a:gd name="T25" fmla="*/ 30 h 163"/>
                <a:gd name="T26" fmla="*/ 74 w 102"/>
                <a:gd name="T27" fmla="*/ 85 h 163"/>
                <a:gd name="T28" fmla="*/ 57 w 102"/>
                <a:gd name="T29" fmla="*/ 89 h 163"/>
                <a:gd name="T30" fmla="*/ 41 w 102"/>
                <a:gd name="T31" fmla="*/ 9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2" h="163">
                  <a:moveTo>
                    <a:pt x="102" y="9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37"/>
                  </a:lnTo>
                  <a:lnTo>
                    <a:pt x="36" y="114"/>
                  </a:lnTo>
                  <a:lnTo>
                    <a:pt x="57" y="163"/>
                  </a:lnTo>
                  <a:lnTo>
                    <a:pt x="83" y="152"/>
                  </a:lnTo>
                  <a:lnTo>
                    <a:pt x="61" y="102"/>
                  </a:lnTo>
                  <a:lnTo>
                    <a:pt x="102" y="92"/>
                  </a:lnTo>
                  <a:close/>
                  <a:moveTo>
                    <a:pt x="41" y="93"/>
                  </a:moveTo>
                  <a:lnTo>
                    <a:pt x="28" y="102"/>
                  </a:lnTo>
                  <a:lnTo>
                    <a:pt x="14" y="111"/>
                  </a:lnTo>
                  <a:lnTo>
                    <a:pt x="14" y="30"/>
                  </a:lnTo>
                  <a:lnTo>
                    <a:pt x="74" y="85"/>
                  </a:lnTo>
                  <a:lnTo>
                    <a:pt x="57" y="89"/>
                  </a:lnTo>
                  <a:lnTo>
                    <a:pt x="41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14924" tIns="57462" rIns="114924" bIns="57462" numCol="1" anchor="t" anchorCtr="0" compatLnSpc="1"/>
            <a:lstStyle/>
            <a:p>
              <a:endParaRPr lang="zh-CN" altLang="en-US" sz="1100">
                <a:solidFill>
                  <a:srgbClr val="8E6D48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6761291" y="4438773"/>
              <a:ext cx="622301" cy="622301"/>
            </a:xfrm>
            <a:prstGeom prst="ellipse">
              <a:avLst/>
            </a:prstGeom>
            <a:solidFill>
              <a:srgbClr val="75CB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8E6D48"/>
                </a:solidFill>
              </a:endParaRPr>
            </a:p>
          </p:txBody>
        </p:sp>
        <p:sp>
          <p:nvSpPr>
            <p:cNvPr id="22" name="Freeform 98"/>
            <p:cNvSpPr>
              <a:spLocks noEditPoints="1"/>
            </p:cNvSpPr>
            <p:nvPr/>
          </p:nvSpPr>
          <p:spPr bwMode="auto">
            <a:xfrm>
              <a:off x="6909831" y="4612254"/>
              <a:ext cx="325219" cy="275338"/>
            </a:xfrm>
            <a:custGeom>
              <a:avLst/>
              <a:gdLst>
                <a:gd name="T0" fmla="*/ 262 w 288"/>
                <a:gd name="T1" fmla="*/ 36 h 244"/>
                <a:gd name="T2" fmla="*/ 262 w 288"/>
                <a:gd name="T3" fmla="*/ 0 h 244"/>
                <a:gd name="T4" fmla="*/ 144 w 288"/>
                <a:gd name="T5" fmla="*/ 35 h 244"/>
                <a:gd name="T6" fmla="*/ 26 w 288"/>
                <a:gd name="T7" fmla="*/ 0 h 244"/>
                <a:gd name="T8" fmla="*/ 26 w 288"/>
                <a:gd name="T9" fmla="*/ 36 h 244"/>
                <a:gd name="T10" fmla="*/ 0 w 288"/>
                <a:gd name="T11" fmla="*/ 35 h 244"/>
                <a:gd name="T12" fmla="*/ 0 w 288"/>
                <a:gd name="T13" fmla="*/ 219 h 244"/>
                <a:gd name="T14" fmla="*/ 119 w 288"/>
                <a:gd name="T15" fmla="*/ 231 h 244"/>
                <a:gd name="T16" fmla="*/ 144 w 288"/>
                <a:gd name="T17" fmla="*/ 244 h 244"/>
                <a:gd name="T18" fmla="*/ 169 w 288"/>
                <a:gd name="T19" fmla="*/ 231 h 244"/>
                <a:gd name="T20" fmla="*/ 288 w 288"/>
                <a:gd name="T21" fmla="*/ 219 h 244"/>
                <a:gd name="T22" fmla="*/ 288 w 288"/>
                <a:gd name="T23" fmla="*/ 35 h 244"/>
                <a:gd name="T24" fmla="*/ 262 w 288"/>
                <a:gd name="T25" fmla="*/ 36 h 244"/>
                <a:gd name="T26" fmla="*/ 39 w 288"/>
                <a:gd name="T27" fmla="*/ 13 h 244"/>
                <a:gd name="T28" fmla="*/ 132 w 288"/>
                <a:gd name="T29" fmla="*/ 41 h 244"/>
                <a:gd name="T30" fmla="*/ 135 w 288"/>
                <a:gd name="T31" fmla="*/ 48 h 244"/>
                <a:gd name="T32" fmla="*/ 135 w 288"/>
                <a:gd name="T33" fmla="*/ 207 h 244"/>
                <a:gd name="T34" fmla="*/ 40 w 288"/>
                <a:gd name="T35" fmla="*/ 188 h 244"/>
                <a:gd name="T36" fmla="*/ 39 w 288"/>
                <a:gd name="T37" fmla="*/ 188 h 244"/>
                <a:gd name="T38" fmla="*/ 39 w 288"/>
                <a:gd name="T39" fmla="*/ 13 h 244"/>
                <a:gd name="T40" fmla="*/ 248 w 288"/>
                <a:gd name="T41" fmla="*/ 13 h 244"/>
                <a:gd name="T42" fmla="*/ 248 w 288"/>
                <a:gd name="T43" fmla="*/ 188 h 244"/>
                <a:gd name="T44" fmla="*/ 247 w 288"/>
                <a:gd name="T45" fmla="*/ 188 h 244"/>
                <a:gd name="T46" fmla="*/ 152 w 288"/>
                <a:gd name="T47" fmla="*/ 207 h 244"/>
                <a:gd name="T48" fmla="*/ 152 w 288"/>
                <a:gd name="T49" fmla="*/ 49 h 244"/>
                <a:gd name="T50" fmla="*/ 156 w 288"/>
                <a:gd name="T51" fmla="*/ 41 h 244"/>
                <a:gd name="T52" fmla="*/ 248 w 288"/>
                <a:gd name="T53" fmla="*/ 13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88" h="244">
                  <a:moveTo>
                    <a:pt x="262" y="36"/>
                  </a:moveTo>
                  <a:cubicBezTo>
                    <a:pt x="262" y="0"/>
                    <a:pt x="262" y="0"/>
                    <a:pt x="262" y="0"/>
                  </a:cubicBezTo>
                  <a:cubicBezTo>
                    <a:pt x="160" y="0"/>
                    <a:pt x="145" y="33"/>
                    <a:pt x="144" y="35"/>
                  </a:cubicBezTo>
                  <a:cubicBezTo>
                    <a:pt x="143" y="33"/>
                    <a:pt x="127" y="0"/>
                    <a:pt x="26" y="0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18" y="35"/>
                    <a:pt x="9" y="35"/>
                    <a:pt x="0" y="35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19"/>
                    <a:pt x="79" y="210"/>
                    <a:pt x="119" y="231"/>
                  </a:cubicBezTo>
                  <a:cubicBezTo>
                    <a:pt x="126" y="235"/>
                    <a:pt x="133" y="244"/>
                    <a:pt x="144" y="244"/>
                  </a:cubicBezTo>
                  <a:cubicBezTo>
                    <a:pt x="155" y="244"/>
                    <a:pt x="162" y="235"/>
                    <a:pt x="169" y="231"/>
                  </a:cubicBezTo>
                  <a:cubicBezTo>
                    <a:pt x="208" y="210"/>
                    <a:pt x="288" y="219"/>
                    <a:pt x="288" y="219"/>
                  </a:cubicBezTo>
                  <a:cubicBezTo>
                    <a:pt x="288" y="35"/>
                    <a:pt x="288" y="35"/>
                    <a:pt x="288" y="35"/>
                  </a:cubicBezTo>
                  <a:cubicBezTo>
                    <a:pt x="278" y="35"/>
                    <a:pt x="270" y="35"/>
                    <a:pt x="262" y="36"/>
                  </a:cubicBezTo>
                  <a:close/>
                  <a:moveTo>
                    <a:pt x="39" y="13"/>
                  </a:moveTo>
                  <a:cubicBezTo>
                    <a:pt x="117" y="16"/>
                    <a:pt x="131" y="39"/>
                    <a:pt x="132" y="41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5" y="207"/>
                    <a:pt x="135" y="207"/>
                    <a:pt x="135" y="207"/>
                  </a:cubicBezTo>
                  <a:cubicBezTo>
                    <a:pt x="107" y="191"/>
                    <a:pt x="66" y="188"/>
                    <a:pt x="40" y="188"/>
                  </a:cubicBezTo>
                  <a:cubicBezTo>
                    <a:pt x="40" y="188"/>
                    <a:pt x="39" y="188"/>
                    <a:pt x="39" y="188"/>
                  </a:cubicBezTo>
                  <a:lnTo>
                    <a:pt x="39" y="13"/>
                  </a:lnTo>
                  <a:close/>
                  <a:moveTo>
                    <a:pt x="248" y="13"/>
                  </a:moveTo>
                  <a:cubicBezTo>
                    <a:pt x="248" y="188"/>
                    <a:pt x="248" y="188"/>
                    <a:pt x="248" y="188"/>
                  </a:cubicBezTo>
                  <a:cubicBezTo>
                    <a:pt x="248" y="188"/>
                    <a:pt x="248" y="188"/>
                    <a:pt x="247" y="188"/>
                  </a:cubicBezTo>
                  <a:cubicBezTo>
                    <a:pt x="221" y="188"/>
                    <a:pt x="180" y="191"/>
                    <a:pt x="152" y="207"/>
                  </a:cubicBezTo>
                  <a:cubicBezTo>
                    <a:pt x="152" y="49"/>
                    <a:pt x="152" y="49"/>
                    <a:pt x="152" y="49"/>
                  </a:cubicBezTo>
                  <a:cubicBezTo>
                    <a:pt x="156" y="41"/>
                    <a:pt x="156" y="41"/>
                    <a:pt x="156" y="41"/>
                  </a:cubicBezTo>
                  <a:cubicBezTo>
                    <a:pt x="156" y="39"/>
                    <a:pt x="171" y="16"/>
                    <a:pt x="248" y="1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14924" tIns="57462" rIns="114924" bIns="57462" numCol="1" anchor="t" anchorCtr="0" compatLnSpc="1"/>
            <a:lstStyle/>
            <a:p>
              <a:endParaRPr lang="zh-CN" altLang="en-US" sz="1100">
                <a:solidFill>
                  <a:srgbClr val="8E6D48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7636972" y="4438773"/>
              <a:ext cx="622301" cy="622301"/>
            </a:xfrm>
            <a:prstGeom prst="ellipse">
              <a:avLst/>
            </a:prstGeom>
            <a:solidFill>
              <a:srgbClr val="75CB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400">
                <a:solidFill>
                  <a:srgbClr val="8E6D48"/>
                </a:solidFill>
              </a:endParaRPr>
            </a:p>
          </p:txBody>
        </p:sp>
        <p:sp>
          <p:nvSpPr>
            <p:cNvPr id="29" name="Freeform 242"/>
            <p:cNvSpPr>
              <a:spLocks noEditPoints="1"/>
            </p:cNvSpPr>
            <p:nvPr/>
          </p:nvSpPr>
          <p:spPr bwMode="auto">
            <a:xfrm>
              <a:off x="7756323" y="4554856"/>
              <a:ext cx="327213" cy="325219"/>
            </a:xfrm>
            <a:custGeom>
              <a:avLst/>
              <a:gdLst>
                <a:gd name="T0" fmla="*/ 164 w 164"/>
                <a:gd name="T1" fmla="*/ 0 h 163"/>
                <a:gd name="T2" fmla="*/ 164 w 164"/>
                <a:gd name="T3" fmla="*/ 0 h 163"/>
                <a:gd name="T4" fmla="*/ 0 w 164"/>
                <a:gd name="T5" fmla="*/ 163 h 163"/>
                <a:gd name="T6" fmla="*/ 0 w 164"/>
                <a:gd name="T7" fmla="*/ 163 h 163"/>
                <a:gd name="T8" fmla="*/ 164 w 164"/>
                <a:gd name="T9" fmla="*/ 163 h 163"/>
                <a:gd name="T10" fmla="*/ 164 w 164"/>
                <a:gd name="T11" fmla="*/ 0 h 163"/>
                <a:gd name="T12" fmla="*/ 129 w 164"/>
                <a:gd name="T13" fmla="*/ 42 h 163"/>
                <a:gd name="T14" fmla="*/ 137 w 164"/>
                <a:gd name="T15" fmla="*/ 50 h 163"/>
                <a:gd name="T16" fmla="*/ 132 w 164"/>
                <a:gd name="T17" fmla="*/ 55 h 163"/>
                <a:gd name="T18" fmla="*/ 125 w 164"/>
                <a:gd name="T19" fmla="*/ 47 h 163"/>
                <a:gd name="T20" fmla="*/ 129 w 164"/>
                <a:gd name="T21" fmla="*/ 42 h 163"/>
                <a:gd name="T22" fmla="*/ 115 w 164"/>
                <a:gd name="T23" fmla="*/ 56 h 163"/>
                <a:gd name="T24" fmla="*/ 130 w 164"/>
                <a:gd name="T25" fmla="*/ 71 h 163"/>
                <a:gd name="T26" fmla="*/ 125 w 164"/>
                <a:gd name="T27" fmla="*/ 75 h 163"/>
                <a:gd name="T28" fmla="*/ 111 w 164"/>
                <a:gd name="T29" fmla="*/ 60 h 163"/>
                <a:gd name="T30" fmla="*/ 115 w 164"/>
                <a:gd name="T31" fmla="*/ 56 h 163"/>
                <a:gd name="T32" fmla="*/ 102 w 164"/>
                <a:gd name="T33" fmla="*/ 69 h 163"/>
                <a:gd name="T34" fmla="*/ 110 w 164"/>
                <a:gd name="T35" fmla="*/ 77 h 163"/>
                <a:gd name="T36" fmla="*/ 105 w 164"/>
                <a:gd name="T37" fmla="*/ 82 h 163"/>
                <a:gd name="T38" fmla="*/ 97 w 164"/>
                <a:gd name="T39" fmla="*/ 74 h 163"/>
                <a:gd name="T40" fmla="*/ 102 w 164"/>
                <a:gd name="T41" fmla="*/ 69 h 163"/>
                <a:gd name="T42" fmla="*/ 88 w 164"/>
                <a:gd name="T43" fmla="*/ 83 h 163"/>
                <a:gd name="T44" fmla="*/ 102 w 164"/>
                <a:gd name="T45" fmla="*/ 98 h 163"/>
                <a:gd name="T46" fmla="*/ 98 w 164"/>
                <a:gd name="T47" fmla="*/ 102 h 163"/>
                <a:gd name="T48" fmla="*/ 84 w 164"/>
                <a:gd name="T49" fmla="*/ 88 h 163"/>
                <a:gd name="T50" fmla="*/ 88 w 164"/>
                <a:gd name="T51" fmla="*/ 83 h 163"/>
                <a:gd name="T52" fmla="*/ 75 w 164"/>
                <a:gd name="T53" fmla="*/ 97 h 163"/>
                <a:gd name="T54" fmla="*/ 83 w 164"/>
                <a:gd name="T55" fmla="*/ 105 h 163"/>
                <a:gd name="T56" fmla="*/ 78 w 164"/>
                <a:gd name="T57" fmla="*/ 109 h 163"/>
                <a:gd name="T58" fmla="*/ 70 w 164"/>
                <a:gd name="T59" fmla="*/ 101 h 163"/>
                <a:gd name="T60" fmla="*/ 75 w 164"/>
                <a:gd name="T61" fmla="*/ 97 h 163"/>
                <a:gd name="T62" fmla="*/ 61 w 164"/>
                <a:gd name="T63" fmla="*/ 110 h 163"/>
                <a:gd name="T64" fmla="*/ 75 w 164"/>
                <a:gd name="T65" fmla="*/ 125 h 163"/>
                <a:gd name="T66" fmla="*/ 71 w 164"/>
                <a:gd name="T67" fmla="*/ 129 h 163"/>
                <a:gd name="T68" fmla="*/ 56 w 164"/>
                <a:gd name="T69" fmla="*/ 115 h 163"/>
                <a:gd name="T70" fmla="*/ 61 w 164"/>
                <a:gd name="T71" fmla="*/ 110 h 163"/>
                <a:gd name="T72" fmla="*/ 51 w 164"/>
                <a:gd name="T73" fmla="*/ 136 h 163"/>
                <a:gd name="T74" fmla="*/ 43 w 164"/>
                <a:gd name="T75" fmla="*/ 128 h 163"/>
                <a:gd name="T76" fmla="*/ 47 w 164"/>
                <a:gd name="T77" fmla="*/ 124 h 163"/>
                <a:gd name="T78" fmla="*/ 55 w 164"/>
                <a:gd name="T79" fmla="*/ 132 h 163"/>
                <a:gd name="T80" fmla="*/ 51 w 164"/>
                <a:gd name="T81" fmla="*/ 136 h 163"/>
                <a:gd name="T82" fmla="*/ 136 w 164"/>
                <a:gd name="T83" fmla="*/ 136 h 163"/>
                <a:gd name="T84" fmla="*/ 82 w 164"/>
                <a:gd name="T85" fmla="*/ 136 h 163"/>
                <a:gd name="T86" fmla="*/ 136 w 164"/>
                <a:gd name="T87" fmla="*/ 81 h 163"/>
                <a:gd name="T88" fmla="*/ 136 w 164"/>
                <a:gd name="T89" fmla="*/ 13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4" h="163">
                  <a:moveTo>
                    <a:pt x="164" y="0"/>
                  </a:moveTo>
                  <a:lnTo>
                    <a:pt x="164" y="0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164" y="163"/>
                  </a:lnTo>
                  <a:lnTo>
                    <a:pt x="164" y="0"/>
                  </a:lnTo>
                  <a:close/>
                  <a:moveTo>
                    <a:pt x="129" y="42"/>
                  </a:moveTo>
                  <a:lnTo>
                    <a:pt x="137" y="50"/>
                  </a:lnTo>
                  <a:lnTo>
                    <a:pt x="132" y="55"/>
                  </a:lnTo>
                  <a:lnTo>
                    <a:pt x="125" y="47"/>
                  </a:lnTo>
                  <a:lnTo>
                    <a:pt x="129" y="42"/>
                  </a:lnTo>
                  <a:close/>
                  <a:moveTo>
                    <a:pt x="115" y="56"/>
                  </a:moveTo>
                  <a:lnTo>
                    <a:pt x="130" y="71"/>
                  </a:lnTo>
                  <a:lnTo>
                    <a:pt x="125" y="75"/>
                  </a:lnTo>
                  <a:lnTo>
                    <a:pt x="111" y="60"/>
                  </a:lnTo>
                  <a:lnTo>
                    <a:pt x="115" y="56"/>
                  </a:lnTo>
                  <a:close/>
                  <a:moveTo>
                    <a:pt x="102" y="69"/>
                  </a:moveTo>
                  <a:lnTo>
                    <a:pt x="110" y="77"/>
                  </a:lnTo>
                  <a:lnTo>
                    <a:pt x="105" y="82"/>
                  </a:lnTo>
                  <a:lnTo>
                    <a:pt x="97" y="74"/>
                  </a:lnTo>
                  <a:lnTo>
                    <a:pt x="102" y="69"/>
                  </a:lnTo>
                  <a:close/>
                  <a:moveTo>
                    <a:pt x="88" y="83"/>
                  </a:moveTo>
                  <a:lnTo>
                    <a:pt x="102" y="98"/>
                  </a:lnTo>
                  <a:lnTo>
                    <a:pt x="98" y="102"/>
                  </a:lnTo>
                  <a:lnTo>
                    <a:pt x="84" y="88"/>
                  </a:lnTo>
                  <a:lnTo>
                    <a:pt x="88" y="83"/>
                  </a:lnTo>
                  <a:close/>
                  <a:moveTo>
                    <a:pt x="75" y="97"/>
                  </a:moveTo>
                  <a:lnTo>
                    <a:pt x="83" y="105"/>
                  </a:lnTo>
                  <a:lnTo>
                    <a:pt x="78" y="109"/>
                  </a:lnTo>
                  <a:lnTo>
                    <a:pt x="70" y="101"/>
                  </a:lnTo>
                  <a:lnTo>
                    <a:pt x="75" y="97"/>
                  </a:lnTo>
                  <a:close/>
                  <a:moveTo>
                    <a:pt x="61" y="110"/>
                  </a:moveTo>
                  <a:lnTo>
                    <a:pt x="75" y="125"/>
                  </a:lnTo>
                  <a:lnTo>
                    <a:pt x="71" y="129"/>
                  </a:lnTo>
                  <a:lnTo>
                    <a:pt x="56" y="115"/>
                  </a:lnTo>
                  <a:lnTo>
                    <a:pt x="61" y="110"/>
                  </a:lnTo>
                  <a:close/>
                  <a:moveTo>
                    <a:pt x="51" y="136"/>
                  </a:moveTo>
                  <a:lnTo>
                    <a:pt x="43" y="128"/>
                  </a:lnTo>
                  <a:lnTo>
                    <a:pt x="47" y="124"/>
                  </a:lnTo>
                  <a:lnTo>
                    <a:pt x="55" y="132"/>
                  </a:lnTo>
                  <a:lnTo>
                    <a:pt x="51" y="136"/>
                  </a:lnTo>
                  <a:close/>
                  <a:moveTo>
                    <a:pt x="136" y="136"/>
                  </a:moveTo>
                  <a:lnTo>
                    <a:pt x="82" y="136"/>
                  </a:lnTo>
                  <a:lnTo>
                    <a:pt x="136" y="81"/>
                  </a:lnTo>
                  <a:lnTo>
                    <a:pt x="136" y="1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14924" tIns="57462" rIns="114924" bIns="57462" numCol="1" anchor="t" anchorCtr="0" compatLnSpc="1"/>
            <a:lstStyle/>
            <a:p>
              <a:endParaRPr lang="zh-CN" altLang="en-US" sz="1100">
                <a:solidFill>
                  <a:srgbClr val="8E6D48"/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5885610" y="4438773"/>
              <a:ext cx="622301" cy="622301"/>
              <a:chOff x="2724106" y="3957885"/>
              <a:chExt cx="622301" cy="622301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2724106" y="3957885"/>
                <a:ext cx="622301" cy="622301"/>
              </a:xfrm>
              <a:prstGeom prst="ellipse">
                <a:avLst/>
              </a:prstGeom>
              <a:solidFill>
                <a:srgbClr val="75CB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400">
                  <a:solidFill>
                    <a:srgbClr val="8E6D48"/>
                  </a:solidFill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2872035" y="4106803"/>
                <a:ext cx="326442" cy="324464"/>
                <a:chOff x="4283702" y="1539998"/>
                <a:chExt cx="329209" cy="327214"/>
              </a:xfrm>
              <a:solidFill>
                <a:schemeClr val="bg1"/>
              </a:solidFill>
            </p:grpSpPr>
            <p:sp>
              <p:nvSpPr>
                <p:cNvPr id="36" name="Freeform 81"/>
                <p:cNvSpPr>
                  <a:spLocks noEditPoints="1"/>
                </p:cNvSpPr>
                <p:nvPr/>
              </p:nvSpPr>
              <p:spPr bwMode="auto">
                <a:xfrm>
                  <a:off x="4283702" y="1751490"/>
                  <a:ext cx="115722" cy="115722"/>
                </a:xfrm>
                <a:custGeom>
                  <a:avLst/>
                  <a:gdLst>
                    <a:gd name="T0" fmla="*/ 15 w 102"/>
                    <a:gd name="T1" fmla="*/ 40 h 102"/>
                    <a:gd name="T2" fmla="*/ 0 w 102"/>
                    <a:gd name="T3" fmla="*/ 87 h 102"/>
                    <a:gd name="T4" fmla="*/ 15 w 102"/>
                    <a:gd name="T5" fmla="*/ 102 h 102"/>
                    <a:gd name="T6" fmla="*/ 62 w 102"/>
                    <a:gd name="T7" fmla="*/ 87 h 102"/>
                    <a:gd name="T8" fmla="*/ 102 w 102"/>
                    <a:gd name="T9" fmla="*/ 32 h 102"/>
                    <a:gd name="T10" fmla="*/ 69 w 102"/>
                    <a:gd name="T11" fmla="*/ 0 h 102"/>
                    <a:gd name="T12" fmla="*/ 15 w 102"/>
                    <a:gd name="T13" fmla="*/ 40 h 102"/>
                    <a:gd name="T14" fmla="*/ 47 w 102"/>
                    <a:gd name="T15" fmla="*/ 68 h 102"/>
                    <a:gd name="T16" fmla="*/ 34 w 102"/>
                    <a:gd name="T17" fmla="*/ 68 h 102"/>
                    <a:gd name="T18" fmla="*/ 34 w 102"/>
                    <a:gd name="T19" fmla="*/ 55 h 102"/>
                    <a:gd name="T20" fmla="*/ 47 w 102"/>
                    <a:gd name="T21" fmla="*/ 55 h 102"/>
                    <a:gd name="T22" fmla="*/ 47 w 102"/>
                    <a:gd name="T23" fmla="*/ 68 h 1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02" h="102">
                      <a:moveTo>
                        <a:pt x="15" y="40"/>
                      </a:moveTo>
                      <a:cubicBezTo>
                        <a:pt x="22" y="50"/>
                        <a:pt x="16" y="69"/>
                        <a:pt x="0" y="87"/>
                      </a:cubicBezTo>
                      <a:cubicBezTo>
                        <a:pt x="15" y="102"/>
                        <a:pt x="15" y="102"/>
                        <a:pt x="15" y="102"/>
                      </a:cubicBezTo>
                      <a:cubicBezTo>
                        <a:pt x="32" y="87"/>
                        <a:pt x="52" y="80"/>
                        <a:pt x="62" y="87"/>
                      </a:cubicBezTo>
                      <a:cubicBezTo>
                        <a:pt x="102" y="32"/>
                        <a:pt x="102" y="32"/>
                        <a:pt x="102" y="32"/>
                      </a:cubicBezTo>
                      <a:cubicBezTo>
                        <a:pt x="69" y="0"/>
                        <a:pt x="69" y="0"/>
                        <a:pt x="69" y="0"/>
                      </a:cubicBezTo>
                      <a:lnTo>
                        <a:pt x="15" y="40"/>
                      </a:lnTo>
                      <a:close/>
                      <a:moveTo>
                        <a:pt x="47" y="68"/>
                      </a:moveTo>
                      <a:cubicBezTo>
                        <a:pt x="43" y="72"/>
                        <a:pt x="37" y="72"/>
                        <a:pt x="34" y="68"/>
                      </a:cubicBezTo>
                      <a:cubicBezTo>
                        <a:pt x="30" y="65"/>
                        <a:pt x="30" y="59"/>
                        <a:pt x="34" y="55"/>
                      </a:cubicBezTo>
                      <a:cubicBezTo>
                        <a:pt x="37" y="52"/>
                        <a:pt x="43" y="52"/>
                        <a:pt x="47" y="55"/>
                      </a:cubicBezTo>
                      <a:cubicBezTo>
                        <a:pt x="50" y="59"/>
                        <a:pt x="50" y="65"/>
                        <a:pt x="47" y="6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14924" tIns="57462" rIns="114924" bIns="57462" numCol="1" anchor="t" anchorCtr="0" compatLnSpc="1"/>
                <a:lstStyle/>
                <a:p>
                  <a:endParaRPr lang="zh-CN" altLang="en-US" sz="1100">
                    <a:solidFill>
                      <a:srgbClr val="8E6D48"/>
                    </a:solidFill>
                  </a:endParaRPr>
                </a:p>
              </p:txBody>
            </p:sp>
            <p:sp>
              <p:nvSpPr>
                <p:cNvPr id="37" name="Freeform 82"/>
                <p:cNvSpPr/>
                <p:nvPr/>
              </p:nvSpPr>
              <p:spPr bwMode="auto">
                <a:xfrm>
                  <a:off x="4363510" y="1539998"/>
                  <a:ext cx="249401" cy="247405"/>
                </a:xfrm>
                <a:custGeom>
                  <a:avLst/>
                  <a:gdLst>
                    <a:gd name="T0" fmla="*/ 209 w 220"/>
                    <a:gd name="T1" fmla="*/ 10 h 220"/>
                    <a:gd name="T2" fmla="*/ 171 w 220"/>
                    <a:gd name="T3" fmla="*/ 10 h 220"/>
                    <a:gd name="T4" fmla="*/ 53 w 220"/>
                    <a:gd name="T5" fmla="*/ 129 h 220"/>
                    <a:gd name="T6" fmla="*/ 48 w 220"/>
                    <a:gd name="T7" fmla="*/ 124 h 220"/>
                    <a:gd name="T8" fmla="*/ 0 w 220"/>
                    <a:gd name="T9" fmla="*/ 172 h 220"/>
                    <a:gd name="T10" fmla="*/ 48 w 220"/>
                    <a:gd name="T11" fmla="*/ 220 h 220"/>
                    <a:gd name="T12" fmla="*/ 96 w 220"/>
                    <a:gd name="T13" fmla="*/ 172 h 220"/>
                    <a:gd name="T14" fmla="*/ 91 w 220"/>
                    <a:gd name="T15" fmla="*/ 167 h 220"/>
                    <a:gd name="T16" fmla="*/ 209 w 220"/>
                    <a:gd name="T17" fmla="*/ 49 h 220"/>
                    <a:gd name="T18" fmla="*/ 209 w 220"/>
                    <a:gd name="T19" fmla="*/ 10 h 2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220" h="220">
                      <a:moveTo>
                        <a:pt x="209" y="10"/>
                      </a:moveTo>
                      <a:cubicBezTo>
                        <a:pt x="199" y="0"/>
                        <a:pt x="182" y="0"/>
                        <a:pt x="171" y="10"/>
                      </a:cubicBezTo>
                      <a:cubicBezTo>
                        <a:pt x="53" y="129"/>
                        <a:pt x="53" y="129"/>
                        <a:pt x="53" y="129"/>
                      </a:cubicBezTo>
                      <a:cubicBezTo>
                        <a:pt x="48" y="124"/>
                        <a:pt x="48" y="124"/>
                        <a:pt x="48" y="124"/>
                      </a:cubicBezTo>
                      <a:cubicBezTo>
                        <a:pt x="0" y="172"/>
                        <a:pt x="0" y="172"/>
                        <a:pt x="0" y="172"/>
                      </a:cubicBezTo>
                      <a:cubicBezTo>
                        <a:pt x="48" y="220"/>
                        <a:pt x="48" y="220"/>
                        <a:pt x="48" y="220"/>
                      </a:cubicBezTo>
                      <a:cubicBezTo>
                        <a:pt x="96" y="172"/>
                        <a:pt x="96" y="172"/>
                        <a:pt x="96" y="172"/>
                      </a:cubicBezTo>
                      <a:cubicBezTo>
                        <a:pt x="91" y="167"/>
                        <a:pt x="91" y="167"/>
                        <a:pt x="91" y="167"/>
                      </a:cubicBezTo>
                      <a:cubicBezTo>
                        <a:pt x="209" y="49"/>
                        <a:pt x="209" y="49"/>
                        <a:pt x="209" y="49"/>
                      </a:cubicBezTo>
                      <a:cubicBezTo>
                        <a:pt x="220" y="38"/>
                        <a:pt x="220" y="21"/>
                        <a:pt x="209" y="1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114924" tIns="57462" rIns="114924" bIns="57462" numCol="1" anchor="t" anchorCtr="0" compatLnSpc="1"/>
                <a:lstStyle/>
                <a:p>
                  <a:endParaRPr lang="zh-CN" altLang="en-US" sz="1100">
                    <a:solidFill>
                      <a:srgbClr val="8E6D48"/>
                    </a:solidFill>
                  </a:endParaRPr>
                </a:p>
              </p:txBody>
            </p:sp>
          </p:grpSp>
        </p:grpSp>
      </p:grpSp>
      <p:cxnSp>
        <p:nvCxnSpPr>
          <p:cNvPr id="39" name="直接连接符 38"/>
          <p:cNvCxnSpPr/>
          <p:nvPr/>
        </p:nvCxnSpPr>
        <p:spPr>
          <a:xfrm>
            <a:off x="2769480" y="3524383"/>
            <a:ext cx="4588898" cy="0"/>
          </a:xfrm>
          <a:prstGeom prst="line">
            <a:avLst/>
          </a:prstGeom>
          <a:ln>
            <a:solidFill>
              <a:srgbClr val="8E6D48">
                <a:alpha val="3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图片 4" descr="花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flipH="1">
            <a:off x="8212853" y="1403683"/>
            <a:ext cx="3979147" cy="5549447"/>
          </a:xfrm>
          <a:prstGeom prst="rect">
            <a:avLst/>
          </a:prstGeom>
        </p:spPr>
      </p:pic>
      <p:pic>
        <p:nvPicPr>
          <p:cNvPr id="4" name="图片 3" descr="叶子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flipH="1">
            <a:off x="-184563" y="-118558"/>
            <a:ext cx="1472809" cy="1381832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7" cstate="screen"/>
          <a:srcRect/>
          <a:stretch>
            <a:fillRect/>
          </a:stretch>
        </p:blipFill>
        <p:spPr>
          <a:xfrm rot="2963407">
            <a:off x="-425066" y="4254828"/>
            <a:ext cx="2824113" cy="2714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标题 4"/>
          <p:cNvSpPr txBox="1"/>
          <p:nvPr/>
        </p:nvSpPr>
        <p:spPr>
          <a:xfrm>
            <a:off x="753745" y="347980"/>
            <a:ext cx="7930515" cy="714375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defTabSz="342900">
              <a:defRPr/>
            </a:pPr>
            <a:r>
              <a:rPr lang="zh-CN" altLang="en-US" sz="3600" b="1" dirty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要求：</a:t>
            </a:r>
          </a:p>
        </p:txBody>
      </p:sp>
      <p:pic>
        <p:nvPicPr>
          <p:cNvPr id="40" name="图片 39" descr="叶子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-69851" y="1"/>
            <a:ext cx="653143" cy="669328"/>
          </a:xfrm>
          <a:prstGeom prst="rect">
            <a:avLst/>
          </a:prstGeom>
        </p:spPr>
      </p:pic>
      <p:sp>
        <p:nvSpPr>
          <p:cNvPr id="68" name="任意多边形 14"/>
          <p:cNvSpPr/>
          <p:nvPr/>
        </p:nvSpPr>
        <p:spPr>
          <a:xfrm>
            <a:off x="-69850" y="669290"/>
            <a:ext cx="652780" cy="393065"/>
          </a:xfrm>
          <a:custGeom>
            <a:avLst/>
            <a:gdLst>
              <a:gd name="connsiteX0" fmla="*/ 0 w 640080"/>
              <a:gd name="connsiteY0" fmla="*/ 0 h 327660"/>
              <a:gd name="connsiteX1" fmla="*/ 472440 w 640080"/>
              <a:gd name="connsiteY1" fmla="*/ 0 h 327660"/>
              <a:gd name="connsiteX2" fmla="*/ 640080 w 640080"/>
              <a:gd name="connsiteY2" fmla="*/ 163830 h 327660"/>
              <a:gd name="connsiteX3" fmla="*/ 472440 w 640080"/>
              <a:gd name="connsiteY3" fmla="*/ 327660 h 327660"/>
              <a:gd name="connsiteX4" fmla="*/ 0 w 640080"/>
              <a:gd name="connsiteY4" fmla="*/ 327660 h 327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080" h="327660">
                <a:moveTo>
                  <a:pt x="0" y="0"/>
                </a:moveTo>
                <a:lnTo>
                  <a:pt x="472440" y="0"/>
                </a:lnTo>
                <a:cubicBezTo>
                  <a:pt x="565025" y="0"/>
                  <a:pt x="640080" y="73349"/>
                  <a:pt x="640080" y="163830"/>
                </a:cubicBezTo>
                <a:cubicBezTo>
                  <a:pt x="640080" y="254311"/>
                  <a:pt x="565025" y="327660"/>
                  <a:pt x="472440" y="327660"/>
                </a:cubicBezTo>
                <a:lnTo>
                  <a:pt x="0" y="32766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solidFill>
              <a:srgbClr val="19B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8E6D48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3515" y="1062355"/>
            <a:ext cx="11824970" cy="470789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1.线上直播课，要选择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回放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， 以便下载教学视频。  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2.家长参与的见证照片，不少于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张。</a:t>
            </a:r>
          </a:p>
          <a:p>
            <a:pPr fontAlgn="auto">
              <a:lnSpc>
                <a:spcPct val="150000"/>
              </a:lnSpc>
            </a:pP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课件内容只取家长课堂（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10--15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分钟）</a:t>
            </a:r>
          </a:p>
          <a:p>
            <a:pPr fontAlgn="auto">
              <a:lnSpc>
                <a:spcPct val="150000"/>
              </a:lnSpc>
            </a:pP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线上参与数据、课件、照片、视频  存放于  </a:t>
            </a:r>
          </a:p>
          <a:p>
            <a:pPr fontAlgn="auto">
              <a:lnSpc>
                <a:spcPct val="15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10.1.8.12/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礼信教育</a:t>
            </a:r>
            <a:r>
              <a:rPr lang="en-US" altLang="zh-CN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/2022</a:t>
            </a:r>
            <a:r>
              <a:rPr lang="zh-CN" altLang="en-US"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家长课堂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682</Words>
  <Application>Microsoft Office PowerPoint</Application>
  <PresentationFormat>宽屏</PresentationFormat>
  <Paragraphs>46</Paragraphs>
  <Slides>10</Slides>
  <Notes>9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Agency FB</vt:lpstr>
      <vt:lpstr>Arial</vt:lpstr>
      <vt:lpstr>Calibri</vt:lpstr>
      <vt:lpstr>黑体</vt:lpstr>
      <vt:lpstr>微软雅黑</vt:lpstr>
      <vt:lpstr>Office 主题</vt:lpstr>
      <vt:lpstr>1_Office 主题</vt:lpstr>
      <vt:lpstr>CorelDRAW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班主任补充各班的基本情况和成绩，表扬优秀学生，并对家长提出希望</vt:lpstr>
      <vt:lpstr>PowerPoint 演示文稿</vt:lpstr>
      <vt:lpstr>PowerPoint 演示文稿</vt:lpstr>
      <vt:lpstr>PowerPoint 演示文稿</vt:lpstr>
    </vt:vector>
  </TitlesOfParts>
  <Manager>www.51ppt mo ban.com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StephenZhu</dc:creator>
  <cp:keywords>51PP T模 板网</cp:keywords>
  <dc:description>www.51pp tmo ban.com</dc:description>
  <cp:lastModifiedBy>Administrator</cp:lastModifiedBy>
  <cp:revision>88</cp:revision>
  <dcterms:created xsi:type="dcterms:W3CDTF">2019-05-23T05:51:00Z</dcterms:created>
  <dcterms:modified xsi:type="dcterms:W3CDTF">2022-04-12T01:41:09Z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2052-11.1.0.11365</vt:lpwstr>
  </property>
  <property fmtid="{D5CDD505-2E9C-101B-9397-08002B2CF9AE}" pid="3" name="ICV">
    <vt:lpwstr>D8ECBC6FBAC8408ABA784C6714AB7B0A</vt:lpwstr>
  </property>
</Properties>
</file>