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5" r:id="rId3"/>
    <p:sldId id="555" r:id="rId5"/>
    <p:sldId id="402" r:id="rId6"/>
    <p:sldId id="403" r:id="rId7"/>
    <p:sldId id="426" r:id="rId8"/>
    <p:sldId id="405" r:id="rId9"/>
    <p:sldId id="408" r:id="rId10"/>
    <p:sldId id="406" r:id="rId11"/>
    <p:sldId id="584" r:id="rId12"/>
    <p:sldId id="428" r:id="rId13"/>
    <p:sldId id="369" r:id="rId14"/>
    <p:sldId id="429" r:id="rId15"/>
    <p:sldId id="430" r:id="rId16"/>
    <p:sldId id="453" r:id="rId17"/>
    <p:sldId id="449" r:id="rId18"/>
    <p:sldId id="451" r:id="rId19"/>
    <p:sldId id="450" r:id="rId20"/>
    <p:sldId id="452" r:id="rId21"/>
    <p:sldId id="508" r:id="rId22"/>
    <p:sldId id="509" r:id="rId23"/>
    <p:sldId id="544" r:id="rId24"/>
    <p:sldId id="545" r:id="rId25"/>
    <p:sldId id="543" r:id="rId26"/>
    <p:sldId id="472" r:id="rId27"/>
    <p:sldId id="490" r:id="rId28"/>
    <p:sldId id="474" r:id="rId29"/>
    <p:sldId id="491" r:id="rId30"/>
    <p:sldId id="493" r:id="rId31"/>
    <p:sldId id="510" r:id="rId32"/>
    <p:sldId id="542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ngsoft" initials="k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72"/>
      </p:cViewPr>
      <p:guideLst>
        <p:guide orient="horz" pos="2216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3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B81EC-D2F6-43C8-9F9B-84FF48644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CFD68-E16D-4B6F-A134-76470E4A60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1E75F-BA91-4F6D-8322-99B8901518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一觉知自己的情绪状态</a:t>
            </a:r>
            <a:endParaRPr lang="zh-CN" altLang="en-US"/>
          </a:p>
          <a:p>
            <a:r>
              <a:rPr lang="zh-CN" altLang="en-US">
                <a:sym typeface="+mn-ea"/>
              </a:rPr>
              <a:t>当您觉知到自己处于焦虑、着急其至愤怒的情绪状态时，请您先冷静下来。等真正心平气和后再与孩子沟通。</a:t>
            </a:r>
            <a:endParaRPr lang="zh-CN" altLang="en-US"/>
          </a:p>
          <a:p>
            <a:r>
              <a:rPr lang="zh-CN" altLang="en-US">
                <a:sym typeface="+mn-ea"/>
              </a:rPr>
              <a:t>二、觉知自己想要达到的教育目的</a:t>
            </a:r>
            <a:endParaRPr lang="zh-CN" altLang="en-US"/>
          </a:p>
          <a:p>
            <a:r>
              <a:rPr lang="zh-CN" altLang="en-US">
                <a:sym typeface="+mn-ea"/>
              </a:rPr>
              <a:t>如果您觉知自己是希望孩子上网课期间学习态度认真，当您看见他认真时学习时，及时鼓励和赞扬孩子的学习态度和行为。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三、觉知您家孩子的特点或状态并调整适当的沟通方式</a:t>
            </a:r>
            <a:endParaRPr lang="zh-CN" altLang="en-US"/>
          </a:p>
          <a:p>
            <a:r>
              <a:rPr lang="zh-CN" altLang="en-US">
                <a:sym typeface="+mn-ea"/>
              </a:rPr>
              <a:t>如果你觉察到自家孩子是属干脾气急躁、敏感内敛的特点或情绪不稳定的状态，请不要以指责、批评、其至谩骂的方式开启您的教育。</a:t>
            </a:r>
            <a:endParaRPr lang="zh-CN" altLang="en-US"/>
          </a:p>
          <a:p>
            <a:r>
              <a:rPr lang="zh-CN" altLang="en-US">
                <a:sym typeface="+mn-ea"/>
              </a:rPr>
              <a:t>请您觉知并运用你们曾经有效沟通的经验和方法再进行沟通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一觉知自己的情绪状态</a:t>
            </a:r>
            <a:endParaRPr lang="zh-CN" altLang="en-US"/>
          </a:p>
          <a:p>
            <a:r>
              <a:rPr lang="zh-CN" altLang="en-US">
                <a:sym typeface="+mn-ea"/>
              </a:rPr>
              <a:t>当您觉知到自己处于焦虑、着急其至愤怒的情绪状态时，请您先冷静下来。等真正心平气和后再与孩子沟通。</a:t>
            </a:r>
            <a:endParaRPr lang="zh-CN" altLang="en-US"/>
          </a:p>
          <a:p>
            <a:r>
              <a:rPr lang="zh-CN" altLang="en-US">
                <a:sym typeface="+mn-ea"/>
              </a:rPr>
              <a:t>二、觉知自己想要达到的教育目的</a:t>
            </a:r>
            <a:endParaRPr lang="zh-CN" altLang="en-US"/>
          </a:p>
          <a:p>
            <a:r>
              <a:rPr lang="zh-CN" altLang="en-US">
                <a:sym typeface="+mn-ea"/>
              </a:rPr>
              <a:t>如果您觉知自己是希望孩子上网课期间学习态度认真，当您看见他认真时学习时，及时鼓励和赞扬孩子的学习态度和行为。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三、觉知您家孩子的特点或状态并调整适当的沟通方式</a:t>
            </a:r>
            <a:endParaRPr lang="zh-CN" altLang="en-US"/>
          </a:p>
          <a:p>
            <a:r>
              <a:rPr lang="zh-CN" altLang="en-US">
                <a:sym typeface="+mn-ea"/>
              </a:rPr>
              <a:t>如果你觉察到自家孩子是属干脾气急躁、敏感内敛的特点或情绪不稳定的状态，请不要以指责、批评、其至谩骂的方式开启您的教育。</a:t>
            </a:r>
            <a:endParaRPr lang="zh-CN" altLang="en-US"/>
          </a:p>
          <a:p>
            <a:r>
              <a:rPr lang="zh-CN" altLang="en-US">
                <a:sym typeface="+mn-ea"/>
              </a:rPr>
              <a:t>请您觉知并运用你们曾经有效沟通的经验和方法再进行沟通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6B7D7-24F9-4490-B2DA-DD66701C2C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自控力强的孩子不但知道自己该做什么，而且能够克制做其他事情的欲望和冲动。在居家学习期间，家长如何帮助孩子提高学习的自控力呢？</a:t>
            </a:r>
            <a:endParaRPr lang="zh-CN" b="1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6B7D7-24F9-4490-B2DA-DD66701C2C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6B7D7-24F9-4490-B2DA-DD66701C2C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青少年的前额皮质发育不成熟，“理智”战胜不了“情感”，很容易冲动。同时，青少年的内侧前额叶很活跃，在乎其他人的评价。当孩子出现学习自控力不足的时候，就是在提示家长“孩子的大脑发育水平还没成熟”，也是在提醒家长“孩子需要您的帮助”。</a:t>
            </a:r>
            <a:r>
              <a:rPr 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如果</a:t>
            </a:r>
            <a:r>
              <a:rPr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家长</a:t>
            </a:r>
            <a:r>
              <a:rPr 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这样</a:t>
            </a:r>
            <a:r>
              <a:rPr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说</a:t>
            </a:r>
            <a:r>
              <a:rPr 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如果我原谅了你，下次你还会这样”“你的问题就是对自己不够严格才导致自控力低下”…当孩子产生负罪感时，更难集中注意力，更容易拖延，自控能力更低，甚至会有“反正我都这样了，干脆破罐破摔”等消极想法。</a:t>
            </a:r>
            <a:endParaRPr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6B7D7-24F9-4490-B2DA-DD66701C2C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6B7D7-24F9-4490-B2DA-DD66701C2C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1E75F-BA91-4F6D-8322-99B8901518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3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048000" y="5003323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352828" y="1174097"/>
            <a:ext cx="3048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9436359" y="4181669"/>
            <a:ext cx="48768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3"/>
            <a:ext cx="8128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2352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00E00-5D83-46E2-B18B-6027595511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288FD-FF8E-4205-8603-C8BB8BCBCB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0" y="2895601"/>
            <a:ext cx="8229600" cy="2053591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48000" y="5010151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351008" y="1170432"/>
            <a:ext cx="3048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9436608" y="4178808"/>
            <a:ext cx="48768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3"/>
            <a:ext cx="8128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1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495800" y="3200400"/>
            <a:ext cx="841248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466844" y="3200400"/>
            <a:ext cx="841248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09600" y="274637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10119360" y="1081851"/>
            <a:ext cx="268224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9320248" y="3737240"/>
            <a:ext cx="42672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0838688" y="5734051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GIF"/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883324" y="4945213"/>
            <a:ext cx="609600" cy="517524"/>
          </a:xfrm>
        </p:spPr>
        <p:txBody>
          <a:bodyPr/>
          <a:lstStyle/>
          <a:p>
            <a:fld id="{4E550241-6307-4B0C-AF04-2F9114D894C1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24020" y="4220845"/>
            <a:ext cx="4800600" cy="1022985"/>
          </a:xfrm>
        </p:spPr>
        <p:txBody>
          <a:bodyPr>
            <a:normAutofit/>
          </a:bodyPr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20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烹饪（</a:t>
            </a: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）班家长交流会</a:t>
            </a:r>
            <a:endParaRPr lang="zh-CN" altLang="en-US" sz="2800" b="1" dirty="0" smtClean="0">
              <a:solidFill>
                <a:schemeClr val="tx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2022.4.13</a:t>
            </a:r>
            <a:endParaRPr lang="en-US" altLang="zh-CN" sz="2800" b="1" dirty="0">
              <a:solidFill>
                <a:schemeClr val="tx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5685" y="1124585"/>
            <a:ext cx="5911850" cy="2656205"/>
          </a:xfrm>
        </p:spPr>
        <p:txBody>
          <a:bodyPr>
            <a:normAutofit fontScale="90000"/>
          </a:bodyPr>
          <a:lstStyle/>
          <a:p>
            <a:r>
              <a:rPr lang="en-US" altLang="zh-CN" sz="5555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家校同</a:t>
            </a:r>
            <a:r>
              <a:rPr lang="en-US" altLang="zh-CN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</a:t>
            </a:r>
            <a:r>
              <a:rPr lang="en-US" altLang="zh-CN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 </a:t>
            </a:r>
            <a:br>
              <a:rPr lang="en-US" altLang="zh-CN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疫</a:t>
            </a:r>
            <a:r>
              <a:rPr lang="en-US" altLang="zh-CN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路同行 </a:t>
            </a:r>
            <a:r>
              <a:rPr lang="zh-CN" altLang="en-US" sz="8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555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5555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883324" y="4945213"/>
            <a:ext cx="609600" cy="517524"/>
          </a:xfrm>
        </p:spPr>
        <p:txBody>
          <a:bodyPr/>
          <a:lstStyle/>
          <a:p>
            <a:fld id="{4E550241-6307-4B0C-AF04-2F9114D894C1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368165" y="4149090"/>
            <a:ext cx="4800600" cy="1022985"/>
          </a:xfrm>
        </p:spPr>
        <p:txBody>
          <a:bodyPr>
            <a:normAutofit/>
          </a:bodyPr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20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烹饪（</a:t>
            </a: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）班家长交流会</a:t>
            </a:r>
            <a:endParaRPr lang="zh-CN" altLang="en-US" sz="2800" b="1" dirty="0" smtClean="0">
              <a:solidFill>
                <a:schemeClr val="tx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2022.4.13</a:t>
            </a:r>
            <a:endParaRPr lang="en-US" altLang="zh-CN" sz="2800" b="1" dirty="0">
              <a:solidFill>
                <a:schemeClr val="tx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9830" y="1125220"/>
            <a:ext cx="5973445" cy="2660015"/>
          </a:xfrm>
        </p:spPr>
        <p:txBody>
          <a:bodyPr>
            <a:normAutofit fontScale="90000"/>
          </a:bodyPr>
          <a:lstStyle/>
          <a:p>
            <a:r>
              <a:rPr lang="en-US" altLang="zh-CN" sz="5555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家校同</a:t>
            </a:r>
            <a:r>
              <a:rPr lang="en-US" altLang="zh-CN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</a:t>
            </a:r>
            <a:r>
              <a:rPr lang="en-US" altLang="zh-CN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 </a:t>
            </a:r>
            <a:br>
              <a:rPr lang="en-US" altLang="zh-CN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疫</a:t>
            </a:r>
            <a:r>
              <a:rPr lang="en-US" altLang="zh-CN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路同行 </a:t>
            </a:r>
            <a:r>
              <a:rPr lang="zh-CN" altLang="en-US" sz="555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5555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815" y="260667"/>
            <a:ext cx="9956800" cy="1143000"/>
          </a:xfrm>
        </p:spPr>
        <p:txBody>
          <a:bodyPr/>
          <a:lstStyle/>
          <a:p>
            <a:pPr algn="l"/>
            <a:r>
              <a:rPr lang="zh-CN" altLang="en-US" sz="48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一、居家安全</a:t>
            </a:r>
            <a:endParaRPr lang="zh-CN" altLang="en-US" sz="48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9956800" cy="333819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/>
              <a:t>1、防火、用电安全</a:t>
            </a:r>
            <a:endParaRPr lang="zh-CN" altLang="en-US" sz="40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/>
              <a:t>2、用气安全</a:t>
            </a:r>
            <a:endParaRPr lang="zh-CN" altLang="en-US" sz="40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/>
              <a:t>3、防溺水、注意出行安全</a:t>
            </a:r>
            <a:endParaRPr lang="zh-CN" altLang="en-US" sz="40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/>
              <a:t>4、网络安全</a:t>
            </a:r>
            <a:endParaRPr lang="zh-CN" altLang="en-US" sz="40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/>
              <a:t>5、饮食安全</a:t>
            </a:r>
            <a:endParaRPr lang="zh-CN" altLang="en-US" sz="4000" dirty="0"/>
          </a:p>
          <a:p>
            <a:endParaRPr lang="zh-CN" altLang="en-US" sz="4000" dirty="0"/>
          </a:p>
        </p:txBody>
      </p:sp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7552690" y="2277110"/>
            <a:ext cx="4141470" cy="4246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95960" y="1485265"/>
            <a:ext cx="9956800" cy="4873752"/>
          </a:xfrm>
        </p:spPr>
        <p:txBody>
          <a:bodyPr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/>
              <a:t>1</a:t>
            </a:r>
            <a:r>
              <a:rPr lang="zh-CN" altLang="en-US" sz="3600"/>
              <a:t>、密切留意班级群，配合班主任收集相关数据。</a:t>
            </a:r>
            <a:endParaRPr lang="zh-CN" altLang="en-US" sz="36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/>
              <a:t>2</a:t>
            </a:r>
            <a:r>
              <a:rPr lang="zh-CN" altLang="en-US" sz="3600"/>
              <a:t>、提醒孩子做到不离开居住地，家长非必要不</a:t>
            </a:r>
            <a:r>
              <a:rPr lang="en-US" altLang="zh-CN" sz="3600"/>
              <a:t>  </a:t>
            </a:r>
            <a:r>
              <a:rPr lang="zh-CN" altLang="en-US" sz="3600"/>
              <a:t>离开佛山。</a:t>
            </a:r>
            <a:endParaRPr lang="zh-CN" altLang="en-US" sz="36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/>
              <a:t>3</a:t>
            </a:r>
            <a:r>
              <a:rPr lang="zh-CN" altLang="en-US" sz="3600"/>
              <a:t>、少聚集，做好个人防护，注意个人卫生。</a:t>
            </a:r>
            <a:endParaRPr lang="zh-CN" altLang="en-US" sz="36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/>
              <a:t>4</a:t>
            </a:r>
            <a:r>
              <a:rPr lang="zh-CN" altLang="en-US" sz="3600"/>
              <a:t>、</a:t>
            </a:r>
            <a:r>
              <a:rPr lang="zh-CN" altLang="en-US" sz="3600" dirty="0">
                <a:sym typeface="+mn-ea"/>
              </a:rPr>
              <a:t>不传谣、不信谣，服从国家和社区的安排。</a:t>
            </a:r>
            <a:endParaRPr lang="zh-CN" altLang="en-US" sz="3600" dirty="0"/>
          </a:p>
          <a:p>
            <a:endParaRPr lang="zh-CN" altLang="en-US" sz="36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479425" y="261302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8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二、按要求落实防疫措施</a:t>
            </a:r>
            <a:endParaRPr lang="zh-CN" altLang="en-US" sz="48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1"/>
          <a:srcRect t="19282" b="21986"/>
          <a:stretch>
            <a:fillRect/>
          </a:stretch>
        </p:blipFill>
        <p:spPr>
          <a:xfrm>
            <a:off x="2856230" y="5115560"/>
            <a:ext cx="6508115" cy="1530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95960" y="1628775"/>
            <a:ext cx="9509125" cy="4873625"/>
          </a:xfrm>
        </p:spPr>
        <p:txBody>
          <a:bodyPr>
            <a:normAutofit lnSpcReduction="20000"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600"/>
              <a:t>1、让</a:t>
            </a:r>
            <a:r>
              <a:rPr lang="zh-CN" sz="3600"/>
              <a:t>孩子</a:t>
            </a:r>
            <a:r>
              <a:rPr sz="3600"/>
              <a:t>明晰</a:t>
            </a:r>
            <a:r>
              <a:rPr lang="en-US" sz="3600"/>
              <a:t>:</a:t>
            </a:r>
            <a:r>
              <a:rPr sz="3600"/>
              <a:t>现阶段在家学习并不是放假。</a:t>
            </a:r>
            <a:endParaRPr sz="36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600"/>
              <a:t>2、引导孩子们</a:t>
            </a:r>
            <a:r>
              <a:rPr lang="zh-CN" sz="3600"/>
              <a:t>尊</a:t>
            </a:r>
            <a:r>
              <a:rPr sz="3600"/>
              <a:t>重生命、敬畏生命，理解生命的真正价值。</a:t>
            </a:r>
            <a:endParaRPr sz="36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600"/>
              <a:t>3、</a:t>
            </a:r>
            <a:r>
              <a:rPr lang="zh-CN" sz="3600"/>
              <a:t>调整个人情绪给孩子做示范，</a:t>
            </a:r>
            <a:r>
              <a:rPr sz="3600"/>
              <a:t>帮助孩子改善</a:t>
            </a:r>
            <a:r>
              <a:rPr lang="zh-CN" sz="3600"/>
              <a:t>正视个人</a:t>
            </a:r>
            <a:r>
              <a:rPr sz="3600"/>
              <a:t>情绪，保持良好的心理状态。</a:t>
            </a:r>
            <a:endParaRPr sz="36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600"/>
              <a:t>4、引导孩子作息规律，养成良好生活习惯。</a:t>
            </a:r>
            <a:endParaRPr sz="36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600"/>
              <a:t>5、家长要学</a:t>
            </a:r>
            <a:r>
              <a:rPr lang="zh-CN" sz="3600"/>
              <a:t>着</a:t>
            </a:r>
            <a:r>
              <a:rPr sz="3600"/>
              <a:t>尊重孩子，要学</a:t>
            </a:r>
            <a:r>
              <a:rPr lang="zh-CN" sz="3600"/>
              <a:t>着</a:t>
            </a:r>
            <a:r>
              <a:rPr sz="3600"/>
              <a:t>包容、理解和信任孩子。</a:t>
            </a:r>
            <a:endParaRPr sz="36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479425" y="261302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8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三、关注孩子心理状态</a:t>
            </a:r>
            <a:endParaRPr lang="zh-CN" altLang="en-US" sz="48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9732645" y="0"/>
            <a:ext cx="1940560" cy="18199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52791"/>
          <a:stretch>
            <a:fillRect/>
          </a:stretch>
        </p:blipFill>
        <p:spPr>
          <a:xfrm>
            <a:off x="512445" y="1509395"/>
            <a:ext cx="5631180" cy="4662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47145"/>
          <a:stretch>
            <a:fillRect/>
          </a:stretch>
        </p:blipFill>
        <p:spPr>
          <a:xfrm>
            <a:off x="6212205" y="951865"/>
            <a:ext cx="5631180" cy="52197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3570" y="116840"/>
            <a:ext cx="9956800" cy="720090"/>
          </a:xfrm>
        </p:spPr>
        <p:txBody>
          <a:bodyPr/>
          <a:p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专业课：宴席设计（黄吉梅老师）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052195"/>
            <a:ext cx="5532120" cy="49453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908685"/>
            <a:ext cx="5532120" cy="5219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570" y="116840"/>
            <a:ext cx="9956800" cy="720090"/>
          </a:xfrm>
        </p:spPr>
        <p:txBody>
          <a:bodyPr/>
          <a:p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网课班会（班主任：赵凌玲老师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570" y="116840"/>
            <a:ext cx="9956800" cy="720090"/>
          </a:xfrm>
        </p:spPr>
        <p:txBody>
          <a:bodyPr/>
          <a:p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防疫讲座（校医：李小翠老师）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981075"/>
            <a:ext cx="5198110" cy="57683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1125220"/>
            <a:ext cx="5316220" cy="49453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815" y="45085"/>
            <a:ext cx="9956800" cy="720090"/>
          </a:xfrm>
        </p:spPr>
        <p:txBody>
          <a:bodyPr/>
          <a:p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音乐（李俏萍老师）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836930"/>
            <a:ext cx="4945380" cy="5768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052830"/>
            <a:ext cx="4945380" cy="49453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56800" cy="647700"/>
          </a:xfrm>
        </p:spPr>
        <p:txBody>
          <a:bodyPr/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食品雕刻（吴云芳老师）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052830"/>
            <a:ext cx="5541010" cy="5494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1268730"/>
            <a:ext cx="5452110" cy="46710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204131608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44450"/>
            <a:ext cx="3164840" cy="6858000"/>
          </a:xfrm>
          <a:prstGeom prst="rect">
            <a:avLst/>
          </a:prstGeom>
        </p:spPr>
      </p:pic>
      <p:pic>
        <p:nvPicPr>
          <p:cNvPr id="5" name="图片 4" descr="微信图片_202204131608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0"/>
            <a:ext cx="3164840" cy="6858000"/>
          </a:xfrm>
          <a:prstGeom prst="rect">
            <a:avLst/>
          </a:prstGeom>
        </p:spPr>
      </p:pic>
      <p:pic>
        <p:nvPicPr>
          <p:cNvPr id="6" name="图片 5" descr="微信图片_202204131608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0"/>
            <a:ext cx="316484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0830"/>
            <a:ext cx="10515600" cy="1325563"/>
          </a:xfrm>
        </p:spPr>
        <p:txBody>
          <a:bodyPr/>
          <a:lstStyle/>
          <a:p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班级家长会主要内容：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4365" y="1732915"/>
            <a:ext cx="6296025" cy="103441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600"/>
              <a:t> 1</a:t>
            </a:r>
            <a:r>
              <a:rPr lang="zh-CN" altLang="en-US" sz="3600"/>
              <a:t>、家长课堂线上教学</a:t>
            </a:r>
            <a:endParaRPr lang="en-US" altLang="zh-CN" sz="3600"/>
          </a:p>
        </p:txBody>
      </p:sp>
      <p:pic>
        <p:nvPicPr>
          <p:cNvPr id="5" name="图片 4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69851" y="1"/>
            <a:ext cx="653143" cy="669328"/>
          </a:xfrm>
          <a:prstGeom prst="rect">
            <a:avLst/>
          </a:prstGeom>
        </p:spPr>
      </p:pic>
      <p:pic>
        <p:nvPicPr>
          <p:cNvPr id="8" name="图片 7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1420000" flipH="1">
            <a:off x="9839325" y="3819525"/>
            <a:ext cx="2242185" cy="312737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390650" y="2033905"/>
            <a:ext cx="495300" cy="495300"/>
            <a:chOff x="1320" y="2970"/>
            <a:chExt cx="780" cy="780"/>
          </a:xfrm>
        </p:grpSpPr>
        <p:sp>
          <p:nvSpPr>
            <p:cNvPr id="31" name="椭圆 30"/>
            <p:cNvSpPr/>
            <p:nvPr/>
          </p:nvSpPr>
          <p:spPr>
            <a:xfrm>
              <a:off x="1320" y="2970"/>
              <a:ext cx="781" cy="781"/>
            </a:xfrm>
            <a:prstGeom prst="ellipse">
              <a:avLst/>
            </a:prstGeom>
            <a:solidFill>
              <a:srgbClr val="75C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 rot="0">
              <a:off x="1506" y="3157"/>
              <a:ext cx="410" cy="407"/>
              <a:chOff x="4283702" y="1539998"/>
              <a:chExt cx="329209" cy="327214"/>
            </a:xfrm>
            <a:solidFill>
              <a:schemeClr val="bg1"/>
            </a:solidFill>
          </p:grpSpPr>
          <p:sp>
            <p:nvSpPr>
              <p:cNvPr id="36" name="Freeform 81"/>
              <p:cNvSpPr>
                <a:spLocks noEditPoints="1"/>
              </p:cNvSpPr>
              <p:nvPr/>
            </p:nvSpPr>
            <p:spPr bwMode="auto">
              <a:xfrm>
                <a:off x="4283702" y="1751490"/>
                <a:ext cx="115722" cy="115722"/>
              </a:xfrm>
              <a:custGeom>
                <a:avLst/>
                <a:gdLst>
                  <a:gd name="T0" fmla="*/ 15 w 102"/>
                  <a:gd name="T1" fmla="*/ 40 h 102"/>
                  <a:gd name="T2" fmla="*/ 0 w 102"/>
                  <a:gd name="T3" fmla="*/ 87 h 102"/>
                  <a:gd name="T4" fmla="*/ 15 w 102"/>
                  <a:gd name="T5" fmla="*/ 102 h 102"/>
                  <a:gd name="T6" fmla="*/ 62 w 102"/>
                  <a:gd name="T7" fmla="*/ 87 h 102"/>
                  <a:gd name="T8" fmla="*/ 102 w 102"/>
                  <a:gd name="T9" fmla="*/ 32 h 102"/>
                  <a:gd name="T10" fmla="*/ 69 w 102"/>
                  <a:gd name="T11" fmla="*/ 0 h 102"/>
                  <a:gd name="T12" fmla="*/ 15 w 102"/>
                  <a:gd name="T13" fmla="*/ 40 h 102"/>
                  <a:gd name="T14" fmla="*/ 47 w 102"/>
                  <a:gd name="T15" fmla="*/ 68 h 102"/>
                  <a:gd name="T16" fmla="*/ 34 w 102"/>
                  <a:gd name="T17" fmla="*/ 68 h 102"/>
                  <a:gd name="T18" fmla="*/ 34 w 102"/>
                  <a:gd name="T19" fmla="*/ 55 h 102"/>
                  <a:gd name="T20" fmla="*/ 47 w 102"/>
                  <a:gd name="T21" fmla="*/ 55 h 102"/>
                  <a:gd name="T22" fmla="*/ 47 w 102"/>
                  <a:gd name="T23" fmla="*/ 6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2" h="102">
                    <a:moveTo>
                      <a:pt x="15" y="40"/>
                    </a:moveTo>
                    <a:cubicBezTo>
                      <a:pt x="22" y="50"/>
                      <a:pt x="16" y="69"/>
                      <a:pt x="0" y="87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32" y="87"/>
                      <a:pt x="52" y="80"/>
                      <a:pt x="62" y="87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15" y="40"/>
                    </a:lnTo>
                    <a:close/>
                    <a:moveTo>
                      <a:pt x="47" y="68"/>
                    </a:moveTo>
                    <a:cubicBezTo>
                      <a:pt x="43" y="72"/>
                      <a:pt x="37" y="72"/>
                      <a:pt x="34" y="68"/>
                    </a:cubicBezTo>
                    <a:cubicBezTo>
                      <a:pt x="30" y="65"/>
                      <a:pt x="30" y="59"/>
                      <a:pt x="34" y="55"/>
                    </a:cubicBezTo>
                    <a:cubicBezTo>
                      <a:pt x="37" y="52"/>
                      <a:pt x="43" y="52"/>
                      <a:pt x="47" y="55"/>
                    </a:cubicBezTo>
                    <a:cubicBezTo>
                      <a:pt x="50" y="59"/>
                      <a:pt x="50" y="65"/>
                      <a:pt x="47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14924" tIns="57462" rIns="114924" bIns="57462" numCol="1" anchor="t" anchorCtr="0" compatLnSpc="1"/>
              <a:p>
                <a:endParaRPr lang="zh-CN" altLang="en-US" sz="1100">
                  <a:solidFill>
                    <a:srgbClr val="8E6D48"/>
                  </a:solidFill>
                </a:endParaRPr>
              </a:p>
            </p:txBody>
          </p:sp>
          <p:sp>
            <p:nvSpPr>
              <p:cNvPr id="37" name="Freeform 82"/>
              <p:cNvSpPr/>
              <p:nvPr/>
            </p:nvSpPr>
            <p:spPr bwMode="auto">
              <a:xfrm>
                <a:off x="4363510" y="1539998"/>
                <a:ext cx="249401" cy="247405"/>
              </a:xfrm>
              <a:custGeom>
                <a:avLst/>
                <a:gdLst>
                  <a:gd name="T0" fmla="*/ 209 w 220"/>
                  <a:gd name="T1" fmla="*/ 10 h 220"/>
                  <a:gd name="T2" fmla="*/ 171 w 220"/>
                  <a:gd name="T3" fmla="*/ 10 h 220"/>
                  <a:gd name="T4" fmla="*/ 53 w 220"/>
                  <a:gd name="T5" fmla="*/ 129 h 220"/>
                  <a:gd name="T6" fmla="*/ 48 w 220"/>
                  <a:gd name="T7" fmla="*/ 124 h 220"/>
                  <a:gd name="T8" fmla="*/ 0 w 220"/>
                  <a:gd name="T9" fmla="*/ 172 h 220"/>
                  <a:gd name="T10" fmla="*/ 48 w 220"/>
                  <a:gd name="T11" fmla="*/ 220 h 220"/>
                  <a:gd name="T12" fmla="*/ 96 w 220"/>
                  <a:gd name="T13" fmla="*/ 172 h 220"/>
                  <a:gd name="T14" fmla="*/ 91 w 220"/>
                  <a:gd name="T15" fmla="*/ 167 h 220"/>
                  <a:gd name="T16" fmla="*/ 209 w 220"/>
                  <a:gd name="T17" fmla="*/ 49 h 220"/>
                  <a:gd name="T18" fmla="*/ 209 w 220"/>
                  <a:gd name="T19" fmla="*/ 1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220">
                    <a:moveTo>
                      <a:pt x="209" y="10"/>
                    </a:moveTo>
                    <a:cubicBezTo>
                      <a:pt x="199" y="0"/>
                      <a:pt x="182" y="0"/>
                      <a:pt x="171" y="10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48" y="220"/>
                      <a:pt x="48" y="220"/>
                      <a:pt x="48" y="220"/>
                    </a:cubicBezTo>
                    <a:cubicBezTo>
                      <a:pt x="96" y="172"/>
                      <a:pt x="96" y="172"/>
                      <a:pt x="96" y="172"/>
                    </a:cubicBezTo>
                    <a:cubicBezTo>
                      <a:pt x="91" y="167"/>
                      <a:pt x="91" y="167"/>
                      <a:pt x="91" y="167"/>
                    </a:cubicBezTo>
                    <a:cubicBezTo>
                      <a:pt x="209" y="49"/>
                      <a:pt x="209" y="49"/>
                      <a:pt x="209" y="49"/>
                    </a:cubicBezTo>
                    <a:cubicBezTo>
                      <a:pt x="220" y="38"/>
                      <a:pt x="220" y="21"/>
                      <a:pt x="20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14924" tIns="57462" rIns="114924" bIns="57462" numCol="1" anchor="t" anchorCtr="0" compatLnSpc="1"/>
              <a:p>
                <a:endParaRPr lang="zh-CN" altLang="en-US" sz="1100">
                  <a:solidFill>
                    <a:srgbClr val="8E6D48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390650" y="2859405"/>
            <a:ext cx="7651750" cy="1023620"/>
            <a:chOff x="1320" y="3929"/>
            <a:chExt cx="12050" cy="1612"/>
          </a:xfrm>
        </p:grpSpPr>
        <p:grpSp>
          <p:nvGrpSpPr>
            <p:cNvPr id="7" name="组合 6"/>
            <p:cNvGrpSpPr/>
            <p:nvPr/>
          </p:nvGrpSpPr>
          <p:grpSpPr>
            <a:xfrm>
              <a:off x="1320" y="4438"/>
              <a:ext cx="780" cy="780"/>
              <a:chOff x="1320" y="4438"/>
              <a:chExt cx="780" cy="78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320" y="4438"/>
                <a:ext cx="781" cy="781"/>
              </a:xfrm>
              <a:prstGeom prst="ellipse">
                <a:avLst/>
              </a:prstGeom>
              <a:solidFill>
                <a:srgbClr val="75CB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>
                  <a:solidFill>
                    <a:srgbClr val="8E6D48"/>
                  </a:solidFill>
                </a:endParaRPr>
              </a:p>
            </p:txBody>
          </p:sp>
          <p:sp>
            <p:nvSpPr>
              <p:cNvPr id="22" name="Freeform 98"/>
              <p:cNvSpPr>
                <a:spLocks noEditPoints="1"/>
              </p:cNvSpPr>
              <p:nvPr/>
            </p:nvSpPr>
            <p:spPr bwMode="auto">
              <a:xfrm>
                <a:off x="1506" y="4656"/>
                <a:ext cx="408" cy="345"/>
              </a:xfrm>
              <a:custGeom>
                <a:avLst/>
                <a:gdLst>
                  <a:gd name="T0" fmla="*/ 262 w 288"/>
                  <a:gd name="T1" fmla="*/ 36 h 244"/>
                  <a:gd name="T2" fmla="*/ 262 w 288"/>
                  <a:gd name="T3" fmla="*/ 0 h 244"/>
                  <a:gd name="T4" fmla="*/ 144 w 288"/>
                  <a:gd name="T5" fmla="*/ 35 h 244"/>
                  <a:gd name="T6" fmla="*/ 26 w 288"/>
                  <a:gd name="T7" fmla="*/ 0 h 244"/>
                  <a:gd name="T8" fmla="*/ 26 w 288"/>
                  <a:gd name="T9" fmla="*/ 36 h 244"/>
                  <a:gd name="T10" fmla="*/ 0 w 288"/>
                  <a:gd name="T11" fmla="*/ 35 h 244"/>
                  <a:gd name="T12" fmla="*/ 0 w 288"/>
                  <a:gd name="T13" fmla="*/ 219 h 244"/>
                  <a:gd name="T14" fmla="*/ 119 w 288"/>
                  <a:gd name="T15" fmla="*/ 231 h 244"/>
                  <a:gd name="T16" fmla="*/ 144 w 288"/>
                  <a:gd name="T17" fmla="*/ 244 h 244"/>
                  <a:gd name="T18" fmla="*/ 169 w 288"/>
                  <a:gd name="T19" fmla="*/ 231 h 244"/>
                  <a:gd name="T20" fmla="*/ 288 w 288"/>
                  <a:gd name="T21" fmla="*/ 219 h 244"/>
                  <a:gd name="T22" fmla="*/ 288 w 288"/>
                  <a:gd name="T23" fmla="*/ 35 h 244"/>
                  <a:gd name="T24" fmla="*/ 262 w 288"/>
                  <a:gd name="T25" fmla="*/ 36 h 244"/>
                  <a:gd name="T26" fmla="*/ 39 w 288"/>
                  <a:gd name="T27" fmla="*/ 13 h 244"/>
                  <a:gd name="T28" fmla="*/ 132 w 288"/>
                  <a:gd name="T29" fmla="*/ 41 h 244"/>
                  <a:gd name="T30" fmla="*/ 135 w 288"/>
                  <a:gd name="T31" fmla="*/ 48 h 244"/>
                  <a:gd name="T32" fmla="*/ 135 w 288"/>
                  <a:gd name="T33" fmla="*/ 207 h 244"/>
                  <a:gd name="T34" fmla="*/ 40 w 288"/>
                  <a:gd name="T35" fmla="*/ 188 h 244"/>
                  <a:gd name="T36" fmla="*/ 39 w 288"/>
                  <a:gd name="T37" fmla="*/ 188 h 244"/>
                  <a:gd name="T38" fmla="*/ 39 w 288"/>
                  <a:gd name="T39" fmla="*/ 13 h 244"/>
                  <a:gd name="T40" fmla="*/ 248 w 288"/>
                  <a:gd name="T41" fmla="*/ 13 h 244"/>
                  <a:gd name="T42" fmla="*/ 248 w 288"/>
                  <a:gd name="T43" fmla="*/ 188 h 244"/>
                  <a:gd name="T44" fmla="*/ 247 w 288"/>
                  <a:gd name="T45" fmla="*/ 188 h 244"/>
                  <a:gd name="T46" fmla="*/ 152 w 288"/>
                  <a:gd name="T47" fmla="*/ 207 h 244"/>
                  <a:gd name="T48" fmla="*/ 152 w 288"/>
                  <a:gd name="T49" fmla="*/ 49 h 244"/>
                  <a:gd name="T50" fmla="*/ 156 w 288"/>
                  <a:gd name="T51" fmla="*/ 41 h 244"/>
                  <a:gd name="T52" fmla="*/ 248 w 288"/>
                  <a:gd name="T53" fmla="*/ 1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88" h="244">
                    <a:moveTo>
                      <a:pt x="262" y="36"/>
                    </a:moveTo>
                    <a:cubicBezTo>
                      <a:pt x="262" y="0"/>
                      <a:pt x="262" y="0"/>
                      <a:pt x="262" y="0"/>
                    </a:cubicBezTo>
                    <a:cubicBezTo>
                      <a:pt x="160" y="0"/>
                      <a:pt x="145" y="33"/>
                      <a:pt x="144" y="35"/>
                    </a:cubicBezTo>
                    <a:cubicBezTo>
                      <a:pt x="143" y="33"/>
                      <a:pt x="127" y="0"/>
                      <a:pt x="26" y="0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18" y="35"/>
                      <a:pt x="9" y="35"/>
                      <a:pt x="0" y="35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79" y="210"/>
                      <a:pt x="119" y="231"/>
                    </a:cubicBezTo>
                    <a:cubicBezTo>
                      <a:pt x="126" y="235"/>
                      <a:pt x="133" y="244"/>
                      <a:pt x="144" y="244"/>
                    </a:cubicBezTo>
                    <a:cubicBezTo>
                      <a:pt x="155" y="244"/>
                      <a:pt x="162" y="235"/>
                      <a:pt x="169" y="231"/>
                    </a:cubicBezTo>
                    <a:cubicBezTo>
                      <a:pt x="208" y="210"/>
                      <a:pt x="288" y="219"/>
                      <a:pt x="288" y="219"/>
                    </a:cubicBezTo>
                    <a:cubicBezTo>
                      <a:pt x="288" y="35"/>
                      <a:pt x="288" y="35"/>
                      <a:pt x="288" y="35"/>
                    </a:cubicBezTo>
                    <a:cubicBezTo>
                      <a:pt x="278" y="35"/>
                      <a:pt x="270" y="35"/>
                      <a:pt x="262" y="36"/>
                    </a:cubicBezTo>
                    <a:close/>
                    <a:moveTo>
                      <a:pt x="39" y="13"/>
                    </a:moveTo>
                    <a:cubicBezTo>
                      <a:pt x="117" y="16"/>
                      <a:pt x="131" y="39"/>
                      <a:pt x="132" y="41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5" y="207"/>
                      <a:pt x="135" y="207"/>
                      <a:pt x="135" y="207"/>
                    </a:cubicBezTo>
                    <a:cubicBezTo>
                      <a:pt x="107" y="191"/>
                      <a:pt x="66" y="188"/>
                      <a:pt x="40" y="188"/>
                    </a:cubicBezTo>
                    <a:cubicBezTo>
                      <a:pt x="40" y="188"/>
                      <a:pt x="39" y="188"/>
                      <a:pt x="39" y="188"/>
                    </a:cubicBezTo>
                    <a:lnTo>
                      <a:pt x="39" y="13"/>
                    </a:lnTo>
                    <a:close/>
                    <a:moveTo>
                      <a:pt x="248" y="13"/>
                    </a:moveTo>
                    <a:cubicBezTo>
                      <a:pt x="248" y="188"/>
                      <a:pt x="248" y="188"/>
                      <a:pt x="248" y="188"/>
                    </a:cubicBezTo>
                    <a:cubicBezTo>
                      <a:pt x="248" y="188"/>
                      <a:pt x="248" y="188"/>
                      <a:pt x="247" y="188"/>
                    </a:cubicBezTo>
                    <a:cubicBezTo>
                      <a:pt x="221" y="188"/>
                      <a:pt x="180" y="191"/>
                      <a:pt x="152" y="207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6" y="39"/>
                      <a:pt x="171" y="16"/>
                      <a:pt x="24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14924" tIns="57462" rIns="114924" bIns="57462" numCol="1" anchor="t" anchorCtr="0" compatLnSpc="1"/>
              <a:p>
                <a:endParaRPr lang="zh-CN" altLang="en-US" sz="1100">
                  <a:solidFill>
                    <a:srgbClr val="8E6D48"/>
                  </a:solidFill>
                </a:endParaRPr>
              </a:p>
            </p:txBody>
          </p:sp>
        </p:grpSp>
        <p:sp>
          <p:nvSpPr>
            <p:cNvPr id="4" name="内容占位符 2"/>
            <p:cNvSpPr>
              <a:spLocks noGrp="1"/>
            </p:cNvSpPr>
            <p:nvPr/>
          </p:nvSpPr>
          <p:spPr>
            <a:xfrm>
              <a:off x="2288" y="3929"/>
              <a:ext cx="11082" cy="16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3600"/>
                <a:t>2</a:t>
              </a:r>
              <a:r>
                <a:rPr lang="zh-CN" altLang="en-US" sz="3600"/>
                <a:t>、居家学习期间的一些工作</a:t>
              </a:r>
              <a:endParaRPr lang="zh-CN" altLang="en-US" sz="3600"/>
            </a:p>
            <a:p>
              <a:pPr marL="0" indent="0">
                <a:lnSpc>
                  <a:spcPct val="150000"/>
                </a:lnSpc>
                <a:buNone/>
              </a:pPr>
              <a:endParaRPr lang="zh-CN" altLang="en-US" sz="36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05255" y="3917950"/>
            <a:ext cx="7766050" cy="1226185"/>
            <a:chOff x="1373" y="5367"/>
            <a:chExt cx="12230" cy="1931"/>
          </a:xfrm>
        </p:grpSpPr>
        <p:grpSp>
          <p:nvGrpSpPr>
            <p:cNvPr id="9" name="组合 8"/>
            <p:cNvGrpSpPr/>
            <p:nvPr/>
          </p:nvGrpSpPr>
          <p:grpSpPr>
            <a:xfrm>
              <a:off x="1373" y="5963"/>
              <a:ext cx="780" cy="780"/>
              <a:chOff x="1373" y="5963"/>
              <a:chExt cx="780" cy="78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73" y="5963"/>
                <a:ext cx="781" cy="781"/>
              </a:xfrm>
              <a:prstGeom prst="ellipse">
                <a:avLst/>
              </a:prstGeom>
              <a:solidFill>
                <a:srgbClr val="75CB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>
                  <a:solidFill>
                    <a:srgbClr val="8E6D48"/>
                  </a:solidFill>
                </a:endParaRPr>
              </a:p>
            </p:txBody>
          </p:sp>
          <p:sp>
            <p:nvSpPr>
              <p:cNvPr id="19" name="Freeform 90"/>
              <p:cNvSpPr>
                <a:spLocks noEditPoints="1"/>
              </p:cNvSpPr>
              <p:nvPr/>
            </p:nvSpPr>
            <p:spPr bwMode="auto">
              <a:xfrm>
                <a:off x="1660" y="6150"/>
                <a:ext cx="255" cy="408"/>
              </a:xfrm>
              <a:custGeom>
                <a:avLst/>
                <a:gdLst>
                  <a:gd name="T0" fmla="*/ 102 w 102"/>
                  <a:gd name="T1" fmla="*/ 92 h 163"/>
                  <a:gd name="T2" fmla="*/ 0 w 102"/>
                  <a:gd name="T3" fmla="*/ 0 h 163"/>
                  <a:gd name="T4" fmla="*/ 0 w 102"/>
                  <a:gd name="T5" fmla="*/ 0 h 163"/>
                  <a:gd name="T6" fmla="*/ 0 w 102"/>
                  <a:gd name="T7" fmla="*/ 137 h 163"/>
                  <a:gd name="T8" fmla="*/ 36 w 102"/>
                  <a:gd name="T9" fmla="*/ 114 h 163"/>
                  <a:gd name="T10" fmla="*/ 57 w 102"/>
                  <a:gd name="T11" fmla="*/ 163 h 163"/>
                  <a:gd name="T12" fmla="*/ 83 w 102"/>
                  <a:gd name="T13" fmla="*/ 152 h 163"/>
                  <a:gd name="T14" fmla="*/ 61 w 102"/>
                  <a:gd name="T15" fmla="*/ 102 h 163"/>
                  <a:gd name="T16" fmla="*/ 102 w 102"/>
                  <a:gd name="T17" fmla="*/ 92 h 163"/>
                  <a:gd name="T18" fmla="*/ 41 w 102"/>
                  <a:gd name="T19" fmla="*/ 93 h 163"/>
                  <a:gd name="T20" fmla="*/ 28 w 102"/>
                  <a:gd name="T21" fmla="*/ 102 h 163"/>
                  <a:gd name="T22" fmla="*/ 14 w 102"/>
                  <a:gd name="T23" fmla="*/ 111 h 163"/>
                  <a:gd name="T24" fmla="*/ 14 w 102"/>
                  <a:gd name="T25" fmla="*/ 30 h 163"/>
                  <a:gd name="T26" fmla="*/ 74 w 102"/>
                  <a:gd name="T27" fmla="*/ 85 h 163"/>
                  <a:gd name="T28" fmla="*/ 57 w 102"/>
                  <a:gd name="T29" fmla="*/ 89 h 163"/>
                  <a:gd name="T30" fmla="*/ 41 w 102"/>
                  <a:gd name="T31" fmla="*/ 9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163">
                    <a:moveTo>
                      <a:pt x="102" y="9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37"/>
                    </a:lnTo>
                    <a:lnTo>
                      <a:pt x="36" y="114"/>
                    </a:lnTo>
                    <a:lnTo>
                      <a:pt x="57" y="163"/>
                    </a:lnTo>
                    <a:lnTo>
                      <a:pt x="83" y="152"/>
                    </a:lnTo>
                    <a:lnTo>
                      <a:pt x="61" y="102"/>
                    </a:lnTo>
                    <a:lnTo>
                      <a:pt x="102" y="92"/>
                    </a:lnTo>
                    <a:close/>
                    <a:moveTo>
                      <a:pt x="41" y="93"/>
                    </a:moveTo>
                    <a:lnTo>
                      <a:pt x="28" y="102"/>
                    </a:lnTo>
                    <a:lnTo>
                      <a:pt x="14" y="111"/>
                    </a:lnTo>
                    <a:lnTo>
                      <a:pt x="14" y="30"/>
                    </a:lnTo>
                    <a:lnTo>
                      <a:pt x="74" y="85"/>
                    </a:lnTo>
                    <a:lnTo>
                      <a:pt x="57" y="89"/>
                    </a:lnTo>
                    <a:lnTo>
                      <a:pt x="41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14924" tIns="57462" rIns="114924" bIns="57462" numCol="1" anchor="t" anchorCtr="0" compatLnSpc="1"/>
              <a:p>
                <a:endParaRPr lang="zh-CN" altLang="en-US" sz="1100">
                  <a:solidFill>
                    <a:srgbClr val="8E6D48"/>
                  </a:solidFill>
                </a:endParaRPr>
              </a:p>
            </p:txBody>
          </p:sp>
        </p:grpSp>
        <p:sp>
          <p:nvSpPr>
            <p:cNvPr id="6" name="内容占位符 2"/>
            <p:cNvSpPr>
              <a:spLocks noGrp="1"/>
            </p:cNvSpPr>
            <p:nvPr/>
          </p:nvSpPr>
          <p:spPr>
            <a:xfrm>
              <a:off x="2266" y="5367"/>
              <a:ext cx="11337" cy="193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3600"/>
                <a:t>3</a:t>
              </a:r>
              <a:r>
                <a:rPr lang="zh-CN" altLang="en-US" sz="3600"/>
                <a:t>、居家学习常见问题的解决技巧</a:t>
              </a:r>
              <a:endParaRPr lang="zh-CN" altLang="en-US" sz="36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204131608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065" y="0"/>
            <a:ext cx="3164840" cy="6858000"/>
          </a:xfrm>
          <a:prstGeom prst="rect">
            <a:avLst/>
          </a:prstGeom>
        </p:spPr>
      </p:pic>
      <p:pic>
        <p:nvPicPr>
          <p:cNvPr id="5" name="图片 4" descr="微信图片_20220413160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0"/>
            <a:ext cx="3164840" cy="6858000"/>
          </a:xfrm>
          <a:prstGeom prst="rect">
            <a:avLst/>
          </a:prstGeom>
        </p:spPr>
      </p:pic>
      <p:pic>
        <p:nvPicPr>
          <p:cNvPr id="7" name="图片 6" descr="微信图片_202204131612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715" y="44450"/>
            <a:ext cx="316484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4470"/>
            <a:ext cx="10515600" cy="907415"/>
          </a:xfrm>
        </p:spPr>
        <p:txBody>
          <a:bodyPr/>
          <a:lstStyle/>
          <a:p>
            <a:r>
              <a:rPr lang="zh-CN" altLang="en-US" sz="4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表扬：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网课认真、积极发言的同学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96390" y="1398905"/>
            <a:ext cx="7788910" cy="5212080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3600" b="1">
                <a:solidFill>
                  <a:srgbClr val="0070C0"/>
                </a:solidFill>
              </a:rPr>
              <a:t>张丽萍、曹武康、罗敏欣、柳铭熙、</a:t>
            </a:r>
            <a:r>
              <a:rPr lang="zh-CN" altLang="en-US" sz="3600"/>
              <a:t>冯俊涛、黄紫茵、林志聪、黄焌伟、何晓红、黄婧桦、刘碧珊、林昕薇、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</a:rPr>
              <a:t>邓文伟、莫承干、邱荣燊、吴金宇、简志泳、黄浩昌、何芷婷、李耀星、</a:t>
            </a:r>
            <a:endParaRPr lang="zh-CN" altLang="en-US" sz="3600">
              <a:solidFill>
                <a:schemeClr val="accent1">
                  <a:lumMod val="75000"/>
                </a:schemeClr>
              </a:solidFill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</a:rPr>
              <a:t>邵睿曦、莫承干、蒋丰年、李子杰、</a:t>
            </a:r>
            <a:endParaRPr lang="zh-CN" altLang="en-US" sz="3600"/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zh-CN" altLang="en-US" sz="3600"/>
          </a:p>
        </p:txBody>
      </p:sp>
      <p:pic>
        <p:nvPicPr>
          <p:cNvPr id="5" name="图片 4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69851" y="1"/>
            <a:ext cx="653143" cy="669328"/>
          </a:xfrm>
          <a:prstGeom prst="rect">
            <a:avLst/>
          </a:prstGeom>
        </p:spPr>
      </p:pic>
      <p:pic>
        <p:nvPicPr>
          <p:cNvPr id="8" name="图片 7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1420000" flipH="1">
            <a:off x="9839325" y="3819525"/>
            <a:ext cx="2242185" cy="3127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5130"/>
            <a:ext cx="10515600" cy="941070"/>
          </a:xfrm>
        </p:spPr>
        <p:txBody>
          <a:bodyPr/>
          <a:lstStyle/>
          <a:p>
            <a:r>
              <a:rPr lang="zh-CN" altLang="en-US" sz="4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表扬：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作业认真、字迹端正的同学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7895" y="1701165"/>
            <a:ext cx="6539230" cy="2244090"/>
          </a:xfrm>
        </p:spPr>
        <p:txBody>
          <a:bodyPr>
            <a:normAutofit/>
          </a:bodyPr>
          <a:lstStyle/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3600" b="1"/>
              <a:t>黄紫茵、罗敏欣、何芷婷、</a:t>
            </a:r>
            <a:endParaRPr lang="zh-CN" altLang="en-US" sz="3600" b="1"/>
          </a:p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3600" b="1"/>
              <a:t>张丽萍、林昕薇、</a:t>
            </a:r>
            <a:r>
              <a:rPr lang="zh-CN" altLang="en-US" sz="3600" b="1">
                <a:sym typeface="+mn-ea"/>
              </a:rPr>
              <a:t>林志聪、</a:t>
            </a:r>
            <a:endParaRPr lang="zh-CN" altLang="en-US" sz="3600" b="1"/>
          </a:p>
        </p:txBody>
      </p:sp>
      <p:pic>
        <p:nvPicPr>
          <p:cNvPr id="5" name="图片 4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69851" y="1"/>
            <a:ext cx="653143" cy="669328"/>
          </a:xfrm>
          <a:prstGeom prst="rect">
            <a:avLst/>
          </a:prstGeom>
        </p:spPr>
      </p:pic>
      <p:pic>
        <p:nvPicPr>
          <p:cNvPr id="8" name="图片 7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1420000" flipH="1">
            <a:off x="9839325" y="3819525"/>
            <a:ext cx="2242185" cy="3127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20413183326"/>
          <p:cNvPicPr>
            <a:picLocks noChangeAspect="1"/>
          </p:cNvPicPr>
          <p:nvPr/>
        </p:nvPicPr>
        <p:blipFill>
          <a:blip r:embed="rId1"/>
          <a:srcRect b="4250"/>
          <a:stretch>
            <a:fillRect/>
          </a:stretch>
        </p:blipFill>
        <p:spPr>
          <a:xfrm>
            <a:off x="839470" y="116840"/>
            <a:ext cx="3164840" cy="6566535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5" name="图片 4" descr="微信图片_202204131833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146050"/>
            <a:ext cx="3164840" cy="6565900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6" name="图片 5" descr="微信图片_202204131833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860" y="116840"/>
            <a:ext cx="3164840" cy="6603365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56800" cy="761365"/>
          </a:xfrm>
        </p:spPr>
        <p:txBody>
          <a:bodyPr/>
          <a:p>
            <a:r>
              <a:rPr lang="zh-CN" altLang="en-US" sz="4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四、居家学习期间的突出问题级环节指引</a:t>
            </a:r>
            <a:endParaRPr lang="zh-CN" altLang="en-US" sz="4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51815" y="1412875"/>
            <a:ext cx="9956800" cy="725170"/>
          </a:xfrm>
        </p:spPr>
        <p:txBody>
          <a:bodyPr/>
          <a:p>
            <a:pPr marL="0" indent="0">
              <a:buNone/>
            </a:pPr>
            <a:r>
              <a:rPr lang="en-US" altLang="zh-CN" sz="3600">
                <a:solidFill>
                  <a:srgbClr val="0070C0"/>
                </a:solidFill>
              </a:rPr>
              <a:t>1</a:t>
            </a:r>
            <a:r>
              <a:rPr lang="zh-CN" altLang="en-US" sz="3600">
                <a:solidFill>
                  <a:srgbClr val="0070C0"/>
                </a:solidFill>
              </a:rPr>
              <a:t>、生活规律被打破</a:t>
            </a:r>
            <a:endParaRPr lang="zh-CN" altLang="en-US" sz="360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zh-CN" altLang="en-US" sz="360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8345" y="1035685"/>
            <a:ext cx="4775200" cy="5338445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>
            <a:off x="2712085" y="2138045"/>
            <a:ext cx="791845" cy="1800225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4690" y="4293235"/>
            <a:ext cx="4826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</a:rPr>
              <a:t>商定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</a:rPr>
              <a:t>《居家学习生活作息表》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56800" cy="636905"/>
          </a:xfrm>
        </p:spPr>
        <p:txBody>
          <a:bodyPr>
            <a:normAutofit fontScale="90000"/>
          </a:bodyPr>
          <a:p>
            <a:r>
              <a:rPr lang="en-US" altLang="zh-CN" sz="4445">
                <a:solidFill>
                  <a:srgbClr val="0070C0"/>
                </a:solidFill>
              </a:rPr>
              <a:t>2</a:t>
            </a:r>
            <a:r>
              <a:rPr lang="zh-CN" altLang="en-US" sz="4445">
                <a:solidFill>
                  <a:srgbClr val="0070C0"/>
                </a:solidFill>
              </a:rPr>
              <a:t>、未能认真参与线上学习</a:t>
            </a:r>
            <a:endParaRPr lang="zh-CN" altLang="en-US" sz="4445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7850" y="1412875"/>
            <a:ext cx="2522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/>
              <a:t>家长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6456045" y="1341120"/>
            <a:ext cx="2522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/>
              <a:t>孩子</a:t>
            </a:r>
            <a:endParaRPr lang="zh-CN" altLang="en-US" sz="4000"/>
          </a:p>
        </p:txBody>
      </p:sp>
      <p:sp>
        <p:nvSpPr>
          <p:cNvPr id="7" name="下箭头 6"/>
          <p:cNvSpPr/>
          <p:nvPr/>
        </p:nvSpPr>
        <p:spPr>
          <a:xfrm>
            <a:off x="2856230" y="2061210"/>
            <a:ext cx="431800" cy="8636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7501890" y="2061210"/>
            <a:ext cx="431800" cy="8636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68390" y="2997200"/>
            <a:ext cx="37439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通过钉钉参与学习，认真上课积极思考。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6260465" y="5013325"/>
            <a:ext cx="3559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按时按质完成作业</a:t>
            </a:r>
            <a:endParaRPr lang="zh-CN" altLang="en-US" sz="3200"/>
          </a:p>
        </p:txBody>
      </p:sp>
      <p:sp>
        <p:nvSpPr>
          <p:cNvPr id="11" name="下箭头 10"/>
          <p:cNvSpPr/>
          <p:nvPr/>
        </p:nvSpPr>
        <p:spPr>
          <a:xfrm>
            <a:off x="7608570" y="4048125"/>
            <a:ext cx="431800" cy="8636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16050" y="2997200"/>
            <a:ext cx="3559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提供线上学习环境</a:t>
            </a:r>
            <a:endParaRPr lang="zh-CN" altLang="en-US" sz="3200"/>
          </a:p>
        </p:txBody>
      </p:sp>
      <p:sp>
        <p:nvSpPr>
          <p:cNvPr id="13" name="下箭头 12"/>
          <p:cNvSpPr/>
          <p:nvPr/>
        </p:nvSpPr>
        <p:spPr>
          <a:xfrm>
            <a:off x="2893060" y="3861435"/>
            <a:ext cx="431800" cy="8636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416050" y="5005705"/>
            <a:ext cx="3559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主动了解学习进度</a:t>
            </a:r>
            <a:endParaRPr lang="zh-CN" altLang="en-US" sz="3200"/>
          </a:p>
        </p:txBody>
      </p:sp>
      <p:sp>
        <p:nvSpPr>
          <p:cNvPr id="15" name="左右箭头 14"/>
          <p:cNvSpPr/>
          <p:nvPr/>
        </p:nvSpPr>
        <p:spPr>
          <a:xfrm>
            <a:off x="4295775" y="1557020"/>
            <a:ext cx="2304415" cy="360045"/>
          </a:xfrm>
          <a:prstGeom prst="left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47850" y="1412875"/>
            <a:ext cx="2522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/>
              <a:t>家长</a:t>
            </a:r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6456045" y="1341120"/>
            <a:ext cx="2522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/>
              <a:t>孩子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5" grpId="0" animBg="1"/>
      <p:bldP spid="7" grpId="0" animBg="1"/>
      <p:bldP spid="12" grpId="0"/>
      <p:bldP spid="13" grpId="0" animBg="1"/>
      <p:bldP spid="14" grpId="0"/>
      <p:bldP spid="8" grpId="0" animBg="1"/>
      <p:bldP spid="9" grpId="0"/>
      <p:bldP spid="11" grpId="0" animBg="1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56800" cy="636905"/>
          </a:xfrm>
        </p:spPr>
        <p:txBody>
          <a:bodyPr>
            <a:normAutofit fontScale="90000"/>
          </a:bodyPr>
          <a:p>
            <a:r>
              <a:rPr lang="en-US" altLang="zh-CN" sz="4445" b="1">
                <a:solidFill>
                  <a:srgbClr val="0070C0"/>
                </a:solidFill>
              </a:rPr>
              <a:t>3</a:t>
            </a:r>
            <a:r>
              <a:rPr lang="zh-CN" altLang="en-US" sz="4445" b="1">
                <a:solidFill>
                  <a:srgbClr val="0070C0"/>
                </a:solidFill>
              </a:rPr>
              <a:t>、孩子与电子产品</a:t>
            </a:r>
            <a:r>
              <a:rPr lang="en-US" altLang="zh-CN" sz="4445" b="1">
                <a:solidFill>
                  <a:srgbClr val="0070C0"/>
                </a:solidFill>
              </a:rPr>
              <a:t>“</a:t>
            </a:r>
            <a:r>
              <a:rPr lang="zh-CN" altLang="en-US" sz="4445" b="1">
                <a:solidFill>
                  <a:srgbClr val="0070C0"/>
                </a:solidFill>
              </a:rPr>
              <a:t>难分难舍</a:t>
            </a:r>
            <a:r>
              <a:rPr lang="en-US" altLang="zh-CN" sz="4445" b="1">
                <a:solidFill>
                  <a:srgbClr val="0070C0"/>
                </a:solidFill>
              </a:rPr>
              <a:t>”</a:t>
            </a:r>
            <a:endParaRPr lang="en-US" altLang="zh-CN" sz="4445" b="1">
              <a:solidFill>
                <a:srgbClr val="0070C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6005" y="2132965"/>
            <a:ext cx="788860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＊</a:t>
            </a:r>
            <a:r>
              <a:rPr lang="zh-CN" altLang="en-US" sz="4000"/>
              <a:t>合理监督，适当提醒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＊</a:t>
            </a:r>
            <a:r>
              <a:rPr lang="zh-CN" altLang="en-US" sz="4000"/>
              <a:t>厚着脸皮，适当蹭课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＊</a:t>
            </a:r>
            <a:r>
              <a:rPr lang="zh-CN" altLang="en-US" sz="4000"/>
              <a:t>亲子沟通，机会难得</a:t>
            </a:r>
            <a:endParaRPr lang="zh-CN" altLang="en-US" sz="4000"/>
          </a:p>
        </p:txBody>
      </p:sp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7032625" y="1268730"/>
            <a:ext cx="3891280" cy="5122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56800" cy="750570"/>
          </a:xfrm>
        </p:spPr>
        <p:txBody>
          <a:bodyPr/>
          <a:p>
            <a:r>
              <a:rPr lang="zh-CN" altLang="zh-CN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小结：居家学习期间，父母三觉知</a:t>
            </a:r>
            <a:endParaRPr lang="zh-CN" altLang="zh-CN" sz="4000" b="1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p>
            <a:r>
              <a:rPr lang="zh-CN" altLang="en-US" sz="4000"/>
              <a:t>当父母准备教育孩子之前，请您保持以下三觉知:</a:t>
            </a:r>
            <a:endParaRPr lang="zh-CN" altLang="en-US" sz="4000"/>
          </a:p>
          <a:p>
            <a:r>
              <a:rPr lang="zh-CN" altLang="en-US" sz="4000"/>
              <a:t>一、觉知自己的情绪状态</a:t>
            </a:r>
            <a:endParaRPr lang="zh-CN" altLang="en-US" sz="4000"/>
          </a:p>
          <a:p>
            <a:r>
              <a:rPr lang="zh-CN" altLang="en-US" sz="4000"/>
              <a:t>二、觉知自己想要达到的教育目的</a:t>
            </a:r>
            <a:endParaRPr lang="zh-CN" altLang="en-US" sz="4000"/>
          </a:p>
          <a:p>
            <a:r>
              <a:rPr lang="zh-CN" altLang="en-US" sz="4000"/>
              <a:t>三、觉知您家孩子的特点或状态并调整适当的沟通方式</a:t>
            </a:r>
            <a:endParaRPr lang="zh-CN" altLang="en-US" sz="4000"/>
          </a:p>
          <a:p>
            <a:endParaRPr lang="zh-CN" altLang="en-US" sz="40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56800" cy="750570"/>
          </a:xfrm>
        </p:spPr>
        <p:txBody>
          <a:bodyPr/>
          <a:p>
            <a:r>
              <a:rPr lang="zh-CN" altLang="zh-CN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小结：居家学习期间，孩子三觉知</a:t>
            </a:r>
            <a:endParaRPr lang="zh-CN" altLang="zh-CN" sz="4000" b="1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p>
            <a:r>
              <a:rPr lang="zh-CN" altLang="en-US" sz="4000"/>
              <a:t>当父母和我们探讨居家学习的相关事宜时，同学</a:t>
            </a:r>
            <a:r>
              <a:rPr lang="en-US" altLang="zh-CN" sz="4000"/>
              <a:t>,</a:t>
            </a:r>
            <a:r>
              <a:rPr lang="zh-CN" altLang="en-US" sz="4000"/>
              <a:t>请你保持以下三觉知:</a:t>
            </a:r>
            <a:endParaRPr lang="zh-CN" altLang="en-US" sz="4000"/>
          </a:p>
          <a:p>
            <a:r>
              <a:rPr lang="zh-CN" altLang="en-US" sz="4000"/>
              <a:t>一、觉知自己的情绪状态</a:t>
            </a:r>
            <a:endParaRPr lang="zh-CN" altLang="en-US" sz="4000"/>
          </a:p>
          <a:p>
            <a:r>
              <a:rPr lang="zh-CN" altLang="en-US" sz="4000"/>
              <a:t>二、觉知自己想要达到的学习目的</a:t>
            </a:r>
            <a:endParaRPr lang="zh-CN" altLang="en-US" sz="4000"/>
          </a:p>
          <a:p>
            <a:r>
              <a:rPr lang="zh-CN" altLang="en-US" sz="4000"/>
              <a:t>三、觉知父母的期待或状态，并调整适当的沟通方式</a:t>
            </a:r>
            <a:endParaRPr lang="zh-CN" altLang="en-US" sz="40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11860" y="476885"/>
            <a:ext cx="10299065" cy="2196465"/>
          </a:xfrm>
        </p:spPr>
        <p:txBody>
          <a:bodyPr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3600"/>
              <a:t>没有一场疫情不会过去，没有一场战争不会结束。但不希望在我们等待光明的时候，错过了学习和成长的时机，希望居家学习是我们一同成长的契机。</a:t>
            </a:r>
            <a:endParaRPr lang="zh-CN" altLang="zh-CN" sz="3600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2279650" y="2673350"/>
            <a:ext cx="7442835" cy="4052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415012" y="301199"/>
            <a:ext cx="2521627" cy="4829175"/>
          </a:xfrm>
          <a:prstGeom prst="rect">
            <a:avLst/>
          </a:prstGeom>
          <a:noFill/>
          <a:ln w="5715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88465" y="1453515"/>
            <a:ext cx="7689850" cy="3061970"/>
          </a:xfrm>
          <a:prstGeom prst="rect">
            <a:avLst/>
          </a:prstGeom>
          <a:solidFill>
            <a:srgbClr val="5E7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760855" y="1546225"/>
            <a:ext cx="754443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提高居家学习的自控力</a:t>
            </a:r>
            <a:endParaRPr 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家长课堂</a:t>
            </a: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线上教学</a:t>
            </a:r>
            <a:r>
              <a:rPr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花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21420000" flipH="1">
            <a:off x="8524240" y="1957705"/>
            <a:ext cx="3603625" cy="5026660"/>
          </a:xfrm>
          <a:prstGeom prst="rect">
            <a:avLst/>
          </a:prstGeom>
        </p:spPr>
      </p:pic>
      <p:pic>
        <p:nvPicPr>
          <p:cNvPr id="4" name="图片 3" descr="叶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184563" y="-118558"/>
            <a:ext cx="1472809" cy="138183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2963407">
            <a:off x="-425066" y="4254828"/>
            <a:ext cx="2824113" cy="27142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071495" y="4869180"/>
            <a:ext cx="5740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80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zh-CN" altLang="en-US" sz="2400">
                <a:solidFill>
                  <a:schemeClr val="accent6">
                    <a:lumMod val="50000"/>
                  </a:schemeClr>
                </a:solidFill>
              </a:rPr>
              <a:t>佛山市南海区九江职业技术学校</a:t>
            </a:r>
            <a:endParaRPr lang="zh-CN" altLang="en-US" sz="2400">
              <a:solidFill>
                <a:schemeClr val="accent6">
                  <a:lumMod val="50000"/>
                </a:schemeClr>
              </a:solidFill>
            </a:endParaRPr>
          </a:p>
          <a:p>
            <a:pPr marL="0" lvl="0" indent="0" algn="ctr">
              <a:buNone/>
            </a:pPr>
            <a:r>
              <a:rPr lang="en-US" altLang="zh-CN" sz="2800">
                <a:solidFill>
                  <a:schemeClr val="accent6">
                    <a:lumMod val="50000"/>
                  </a:schemeClr>
                </a:solidFill>
              </a:rPr>
              <a:t>2022</a:t>
            </a:r>
            <a:r>
              <a:rPr lang="zh-CN" altLang="en-US" sz="2800">
                <a:solidFill>
                  <a:schemeClr val="accent6">
                    <a:lumMod val="50000"/>
                  </a:schemeClr>
                </a:solidFill>
              </a:rPr>
              <a:t>年</a:t>
            </a:r>
            <a:r>
              <a:rPr lang="en-US" altLang="zh-CN" sz="2800">
                <a:solidFill>
                  <a:schemeClr val="accent6">
                    <a:lumMod val="50000"/>
                  </a:schemeClr>
                </a:solidFill>
              </a:rPr>
              <a:t>4</a:t>
            </a:r>
            <a:r>
              <a:rPr lang="zh-CN" altLang="en-US" sz="2800">
                <a:solidFill>
                  <a:schemeClr val="accent6">
                    <a:lumMod val="50000"/>
                  </a:schemeClr>
                </a:solidFill>
              </a:rPr>
              <a:t>月</a:t>
            </a:r>
            <a:endParaRPr lang="zh-CN" altLang="en-US" sz="28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13585" y="438785"/>
            <a:ext cx="169862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6000" b="1" spc="300" dirty="0">
                <a:solidFill>
                  <a:srgbClr val="6B8866"/>
                </a:solidFill>
                <a:latin typeface="Agency FB" panose="020B0503020202020204" pitchFamily="34" charset="0"/>
                <a:cs typeface="+mn-ea"/>
                <a:sym typeface="+mn-lt"/>
              </a:rPr>
              <a:t>2022</a:t>
            </a:r>
            <a:endParaRPr lang="en-US" altLang="zh-CN" sz="6000" b="1" spc="300" dirty="0">
              <a:solidFill>
                <a:srgbClr val="6B886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PA_StraightArrowConnector 3"/>
          <p:cNvCxnSpPr/>
          <p:nvPr>
            <p:custDataLst>
              <p:tags r:id="rId1"/>
            </p:custDataLst>
          </p:nvPr>
        </p:nvCxnSpPr>
        <p:spPr>
          <a:xfrm>
            <a:off x="5787306" y="3898288"/>
            <a:ext cx="0" cy="262292"/>
          </a:xfrm>
          <a:prstGeom prst="straightConnector1">
            <a:avLst/>
          </a:prstGeom>
          <a:ln w="28575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474702" y="990809"/>
            <a:ext cx="2521627" cy="4829175"/>
          </a:xfrm>
          <a:prstGeom prst="rect">
            <a:avLst/>
          </a:prstGeom>
          <a:noFill/>
          <a:ln w="5715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92374" y="2151433"/>
            <a:ext cx="7253560" cy="2313946"/>
          </a:xfrm>
          <a:prstGeom prst="rect">
            <a:avLst/>
          </a:prstGeom>
          <a:solidFill>
            <a:srgbClr val="5E7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637770" y="2522154"/>
            <a:ext cx="606266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+mj-ea"/>
                <a:ea typeface="+mj-ea"/>
              </a:rPr>
              <a:t>      </a:t>
            </a:r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</a:rPr>
              <a:t>感谢参与！</a:t>
            </a:r>
            <a:endParaRPr lang="zh-CN" altLang="en-US" sz="6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55470" y="3612731"/>
            <a:ext cx="2588566" cy="495752"/>
            <a:chOff x="5885610" y="4438773"/>
            <a:chExt cx="3249344" cy="622301"/>
          </a:xfrm>
        </p:grpSpPr>
        <p:sp>
          <p:nvSpPr>
            <p:cNvPr id="18" name="椭圆 17"/>
            <p:cNvSpPr/>
            <p:nvPr/>
          </p:nvSpPr>
          <p:spPr>
            <a:xfrm>
              <a:off x="8512653" y="4438773"/>
              <a:ext cx="622301" cy="622301"/>
            </a:xfrm>
            <a:prstGeom prst="ellipse">
              <a:avLst/>
            </a:prstGeom>
            <a:solidFill>
              <a:srgbClr val="75C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19" name="Freeform 90"/>
            <p:cNvSpPr>
              <a:spLocks noEditPoints="1"/>
            </p:cNvSpPr>
            <p:nvPr/>
          </p:nvSpPr>
          <p:spPr bwMode="auto">
            <a:xfrm>
              <a:off x="8741097" y="4587691"/>
              <a:ext cx="203511" cy="325219"/>
            </a:xfrm>
            <a:custGeom>
              <a:avLst/>
              <a:gdLst>
                <a:gd name="T0" fmla="*/ 102 w 102"/>
                <a:gd name="T1" fmla="*/ 92 h 163"/>
                <a:gd name="T2" fmla="*/ 0 w 102"/>
                <a:gd name="T3" fmla="*/ 0 h 163"/>
                <a:gd name="T4" fmla="*/ 0 w 102"/>
                <a:gd name="T5" fmla="*/ 0 h 163"/>
                <a:gd name="T6" fmla="*/ 0 w 102"/>
                <a:gd name="T7" fmla="*/ 137 h 163"/>
                <a:gd name="T8" fmla="*/ 36 w 102"/>
                <a:gd name="T9" fmla="*/ 114 h 163"/>
                <a:gd name="T10" fmla="*/ 57 w 102"/>
                <a:gd name="T11" fmla="*/ 163 h 163"/>
                <a:gd name="T12" fmla="*/ 83 w 102"/>
                <a:gd name="T13" fmla="*/ 152 h 163"/>
                <a:gd name="T14" fmla="*/ 61 w 102"/>
                <a:gd name="T15" fmla="*/ 102 h 163"/>
                <a:gd name="T16" fmla="*/ 102 w 102"/>
                <a:gd name="T17" fmla="*/ 92 h 163"/>
                <a:gd name="T18" fmla="*/ 41 w 102"/>
                <a:gd name="T19" fmla="*/ 93 h 163"/>
                <a:gd name="T20" fmla="*/ 28 w 102"/>
                <a:gd name="T21" fmla="*/ 102 h 163"/>
                <a:gd name="T22" fmla="*/ 14 w 102"/>
                <a:gd name="T23" fmla="*/ 111 h 163"/>
                <a:gd name="T24" fmla="*/ 14 w 102"/>
                <a:gd name="T25" fmla="*/ 30 h 163"/>
                <a:gd name="T26" fmla="*/ 74 w 102"/>
                <a:gd name="T27" fmla="*/ 85 h 163"/>
                <a:gd name="T28" fmla="*/ 57 w 102"/>
                <a:gd name="T29" fmla="*/ 89 h 163"/>
                <a:gd name="T30" fmla="*/ 41 w 102"/>
                <a:gd name="T31" fmla="*/ 9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63">
                  <a:moveTo>
                    <a:pt x="102" y="9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37"/>
                  </a:lnTo>
                  <a:lnTo>
                    <a:pt x="36" y="114"/>
                  </a:lnTo>
                  <a:lnTo>
                    <a:pt x="57" y="163"/>
                  </a:lnTo>
                  <a:lnTo>
                    <a:pt x="83" y="152"/>
                  </a:lnTo>
                  <a:lnTo>
                    <a:pt x="61" y="102"/>
                  </a:lnTo>
                  <a:lnTo>
                    <a:pt x="102" y="92"/>
                  </a:lnTo>
                  <a:close/>
                  <a:moveTo>
                    <a:pt x="41" y="93"/>
                  </a:moveTo>
                  <a:lnTo>
                    <a:pt x="28" y="102"/>
                  </a:lnTo>
                  <a:lnTo>
                    <a:pt x="14" y="111"/>
                  </a:lnTo>
                  <a:lnTo>
                    <a:pt x="14" y="30"/>
                  </a:lnTo>
                  <a:lnTo>
                    <a:pt x="74" y="85"/>
                  </a:lnTo>
                  <a:lnTo>
                    <a:pt x="57" y="89"/>
                  </a:lnTo>
                  <a:lnTo>
                    <a:pt x="41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761291" y="4438773"/>
              <a:ext cx="622301" cy="622301"/>
            </a:xfrm>
            <a:prstGeom prst="ellipse">
              <a:avLst/>
            </a:prstGeom>
            <a:solidFill>
              <a:srgbClr val="75C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2" name="Freeform 98"/>
            <p:cNvSpPr>
              <a:spLocks noEditPoints="1"/>
            </p:cNvSpPr>
            <p:nvPr/>
          </p:nvSpPr>
          <p:spPr bwMode="auto">
            <a:xfrm>
              <a:off x="6909831" y="4612254"/>
              <a:ext cx="325219" cy="275338"/>
            </a:xfrm>
            <a:custGeom>
              <a:avLst/>
              <a:gdLst>
                <a:gd name="T0" fmla="*/ 262 w 288"/>
                <a:gd name="T1" fmla="*/ 36 h 244"/>
                <a:gd name="T2" fmla="*/ 262 w 288"/>
                <a:gd name="T3" fmla="*/ 0 h 244"/>
                <a:gd name="T4" fmla="*/ 144 w 288"/>
                <a:gd name="T5" fmla="*/ 35 h 244"/>
                <a:gd name="T6" fmla="*/ 26 w 288"/>
                <a:gd name="T7" fmla="*/ 0 h 244"/>
                <a:gd name="T8" fmla="*/ 26 w 288"/>
                <a:gd name="T9" fmla="*/ 36 h 244"/>
                <a:gd name="T10" fmla="*/ 0 w 288"/>
                <a:gd name="T11" fmla="*/ 35 h 244"/>
                <a:gd name="T12" fmla="*/ 0 w 288"/>
                <a:gd name="T13" fmla="*/ 219 h 244"/>
                <a:gd name="T14" fmla="*/ 119 w 288"/>
                <a:gd name="T15" fmla="*/ 231 h 244"/>
                <a:gd name="T16" fmla="*/ 144 w 288"/>
                <a:gd name="T17" fmla="*/ 244 h 244"/>
                <a:gd name="T18" fmla="*/ 169 w 288"/>
                <a:gd name="T19" fmla="*/ 231 h 244"/>
                <a:gd name="T20" fmla="*/ 288 w 288"/>
                <a:gd name="T21" fmla="*/ 219 h 244"/>
                <a:gd name="T22" fmla="*/ 288 w 288"/>
                <a:gd name="T23" fmla="*/ 35 h 244"/>
                <a:gd name="T24" fmla="*/ 262 w 288"/>
                <a:gd name="T25" fmla="*/ 36 h 244"/>
                <a:gd name="T26" fmla="*/ 39 w 288"/>
                <a:gd name="T27" fmla="*/ 13 h 244"/>
                <a:gd name="T28" fmla="*/ 132 w 288"/>
                <a:gd name="T29" fmla="*/ 41 h 244"/>
                <a:gd name="T30" fmla="*/ 135 w 288"/>
                <a:gd name="T31" fmla="*/ 48 h 244"/>
                <a:gd name="T32" fmla="*/ 135 w 288"/>
                <a:gd name="T33" fmla="*/ 207 h 244"/>
                <a:gd name="T34" fmla="*/ 40 w 288"/>
                <a:gd name="T35" fmla="*/ 188 h 244"/>
                <a:gd name="T36" fmla="*/ 39 w 288"/>
                <a:gd name="T37" fmla="*/ 188 h 244"/>
                <a:gd name="T38" fmla="*/ 39 w 288"/>
                <a:gd name="T39" fmla="*/ 13 h 244"/>
                <a:gd name="T40" fmla="*/ 248 w 288"/>
                <a:gd name="T41" fmla="*/ 13 h 244"/>
                <a:gd name="T42" fmla="*/ 248 w 288"/>
                <a:gd name="T43" fmla="*/ 188 h 244"/>
                <a:gd name="T44" fmla="*/ 247 w 288"/>
                <a:gd name="T45" fmla="*/ 188 h 244"/>
                <a:gd name="T46" fmla="*/ 152 w 288"/>
                <a:gd name="T47" fmla="*/ 207 h 244"/>
                <a:gd name="T48" fmla="*/ 152 w 288"/>
                <a:gd name="T49" fmla="*/ 49 h 244"/>
                <a:gd name="T50" fmla="*/ 156 w 288"/>
                <a:gd name="T51" fmla="*/ 41 h 244"/>
                <a:gd name="T52" fmla="*/ 248 w 288"/>
                <a:gd name="T53" fmla="*/ 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636972" y="4438773"/>
              <a:ext cx="622301" cy="622301"/>
            </a:xfrm>
            <a:prstGeom prst="ellipse">
              <a:avLst/>
            </a:prstGeom>
            <a:solidFill>
              <a:srgbClr val="75C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9" name="Freeform 242"/>
            <p:cNvSpPr>
              <a:spLocks noEditPoints="1"/>
            </p:cNvSpPr>
            <p:nvPr/>
          </p:nvSpPr>
          <p:spPr bwMode="auto">
            <a:xfrm>
              <a:off x="7756323" y="4554856"/>
              <a:ext cx="327213" cy="325219"/>
            </a:xfrm>
            <a:custGeom>
              <a:avLst/>
              <a:gdLst>
                <a:gd name="T0" fmla="*/ 164 w 164"/>
                <a:gd name="T1" fmla="*/ 0 h 163"/>
                <a:gd name="T2" fmla="*/ 164 w 164"/>
                <a:gd name="T3" fmla="*/ 0 h 163"/>
                <a:gd name="T4" fmla="*/ 0 w 164"/>
                <a:gd name="T5" fmla="*/ 163 h 163"/>
                <a:gd name="T6" fmla="*/ 0 w 164"/>
                <a:gd name="T7" fmla="*/ 163 h 163"/>
                <a:gd name="T8" fmla="*/ 164 w 164"/>
                <a:gd name="T9" fmla="*/ 163 h 163"/>
                <a:gd name="T10" fmla="*/ 164 w 164"/>
                <a:gd name="T11" fmla="*/ 0 h 163"/>
                <a:gd name="T12" fmla="*/ 129 w 164"/>
                <a:gd name="T13" fmla="*/ 42 h 163"/>
                <a:gd name="T14" fmla="*/ 137 w 164"/>
                <a:gd name="T15" fmla="*/ 50 h 163"/>
                <a:gd name="T16" fmla="*/ 132 w 164"/>
                <a:gd name="T17" fmla="*/ 55 h 163"/>
                <a:gd name="T18" fmla="*/ 125 w 164"/>
                <a:gd name="T19" fmla="*/ 47 h 163"/>
                <a:gd name="T20" fmla="*/ 129 w 164"/>
                <a:gd name="T21" fmla="*/ 42 h 163"/>
                <a:gd name="T22" fmla="*/ 115 w 164"/>
                <a:gd name="T23" fmla="*/ 56 h 163"/>
                <a:gd name="T24" fmla="*/ 130 w 164"/>
                <a:gd name="T25" fmla="*/ 71 h 163"/>
                <a:gd name="T26" fmla="*/ 125 w 164"/>
                <a:gd name="T27" fmla="*/ 75 h 163"/>
                <a:gd name="T28" fmla="*/ 111 w 164"/>
                <a:gd name="T29" fmla="*/ 60 h 163"/>
                <a:gd name="T30" fmla="*/ 115 w 164"/>
                <a:gd name="T31" fmla="*/ 56 h 163"/>
                <a:gd name="T32" fmla="*/ 102 w 164"/>
                <a:gd name="T33" fmla="*/ 69 h 163"/>
                <a:gd name="T34" fmla="*/ 110 w 164"/>
                <a:gd name="T35" fmla="*/ 77 h 163"/>
                <a:gd name="T36" fmla="*/ 105 w 164"/>
                <a:gd name="T37" fmla="*/ 82 h 163"/>
                <a:gd name="T38" fmla="*/ 97 w 164"/>
                <a:gd name="T39" fmla="*/ 74 h 163"/>
                <a:gd name="T40" fmla="*/ 102 w 164"/>
                <a:gd name="T41" fmla="*/ 69 h 163"/>
                <a:gd name="T42" fmla="*/ 88 w 164"/>
                <a:gd name="T43" fmla="*/ 83 h 163"/>
                <a:gd name="T44" fmla="*/ 102 w 164"/>
                <a:gd name="T45" fmla="*/ 98 h 163"/>
                <a:gd name="T46" fmla="*/ 98 w 164"/>
                <a:gd name="T47" fmla="*/ 102 h 163"/>
                <a:gd name="T48" fmla="*/ 84 w 164"/>
                <a:gd name="T49" fmla="*/ 88 h 163"/>
                <a:gd name="T50" fmla="*/ 88 w 164"/>
                <a:gd name="T51" fmla="*/ 83 h 163"/>
                <a:gd name="T52" fmla="*/ 75 w 164"/>
                <a:gd name="T53" fmla="*/ 97 h 163"/>
                <a:gd name="T54" fmla="*/ 83 w 164"/>
                <a:gd name="T55" fmla="*/ 105 h 163"/>
                <a:gd name="T56" fmla="*/ 78 w 164"/>
                <a:gd name="T57" fmla="*/ 109 h 163"/>
                <a:gd name="T58" fmla="*/ 70 w 164"/>
                <a:gd name="T59" fmla="*/ 101 h 163"/>
                <a:gd name="T60" fmla="*/ 75 w 164"/>
                <a:gd name="T61" fmla="*/ 97 h 163"/>
                <a:gd name="T62" fmla="*/ 61 w 164"/>
                <a:gd name="T63" fmla="*/ 110 h 163"/>
                <a:gd name="T64" fmla="*/ 75 w 164"/>
                <a:gd name="T65" fmla="*/ 125 h 163"/>
                <a:gd name="T66" fmla="*/ 71 w 164"/>
                <a:gd name="T67" fmla="*/ 129 h 163"/>
                <a:gd name="T68" fmla="*/ 56 w 164"/>
                <a:gd name="T69" fmla="*/ 115 h 163"/>
                <a:gd name="T70" fmla="*/ 61 w 164"/>
                <a:gd name="T71" fmla="*/ 110 h 163"/>
                <a:gd name="T72" fmla="*/ 51 w 164"/>
                <a:gd name="T73" fmla="*/ 136 h 163"/>
                <a:gd name="T74" fmla="*/ 43 w 164"/>
                <a:gd name="T75" fmla="*/ 128 h 163"/>
                <a:gd name="T76" fmla="*/ 47 w 164"/>
                <a:gd name="T77" fmla="*/ 124 h 163"/>
                <a:gd name="T78" fmla="*/ 55 w 164"/>
                <a:gd name="T79" fmla="*/ 132 h 163"/>
                <a:gd name="T80" fmla="*/ 51 w 164"/>
                <a:gd name="T81" fmla="*/ 136 h 163"/>
                <a:gd name="T82" fmla="*/ 136 w 164"/>
                <a:gd name="T83" fmla="*/ 136 h 163"/>
                <a:gd name="T84" fmla="*/ 82 w 164"/>
                <a:gd name="T85" fmla="*/ 136 h 163"/>
                <a:gd name="T86" fmla="*/ 136 w 164"/>
                <a:gd name="T87" fmla="*/ 81 h 163"/>
                <a:gd name="T88" fmla="*/ 136 w 164"/>
                <a:gd name="T89" fmla="*/ 13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163">
                  <a:moveTo>
                    <a:pt x="164" y="0"/>
                  </a:moveTo>
                  <a:lnTo>
                    <a:pt x="164" y="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64" y="163"/>
                  </a:lnTo>
                  <a:lnTo>
                    <a:pt x="164" y="0"/>
                  </a:lnTo>
                  <a:close/>
                  <a:moveTo>
                    <a:pt x="129" y="42"/>
                  </a:moveTo>
                  <a:lnTo>
                    <a:pt x="137" y="50"/>
                  </a:lnTo>
                  <a:lnTo>
                    <a:pt x="132" y="55"/>
                  </a:lnTo>
                  <a:lnTo>
                    <a:pt x="125" y="47"/>
                  </a:lnTo>
                  <a:lnTo>
                    <a:pt x="129" y="42"/>
                  </a:lnTo>
                  <a:close/>
                  <a:moveTo>
                    <a:pt x="115" y="56"/>
                  </a:moveTo>
                  <a:lnTo>
                    <a:pt x="130" y="71"/>
                  </a:lnTo>
                  <a:lnTo>
                    <a:pt x="125" y="75"/>
                  </a:lnTo>
                  <a:lnTo>
                    <a:pt x="111" y="60"/>
                  </a:lnTo>
                  <a:lnTo>
                    <a:pt x="115" y="56"/>
                  </a:lnTo>
                  <a:close/>
                  <a:moveTo>
                    <a:pt x="102" y="69"/>
                  </a:moveTo>
                  <a:lnTo>
                    <a:pt x="110" y="77"/>
                  </a:lnTo>
                  <a:lnTo>
                    <a:pt x="105" y="82"/>
                  </a:lnTo>
                  <a:lnTo>
                    <a:pt x="97" y="74"/>
                  </a:lnTo>
                  <a:lnTo>
                    <a:pt x="102" y="69"/>
                  </a:lnTo>
                  <a:close/>
                  <a:moveTo>
                    <a:pt x="88" y="83"/>
                  </a:moveTo>
                  <a:lnTo>
                    <a:pt x="102" y="98"/>
                  </a:lnTo>
                  <a:lnTo>
                    <a:pt x="98" y="102"/>
                  </a:lnTo>
                  <a:lnTo>
                    <a:pt x="84" y="88"/>
                  </a:lnTo>
                  <a:lnTo>
                    <a:pt x="88" y="83"/>
                  </a:lnTo>
                  <a:close/>
                  <a:moveTo>
                    <a:pt x="75" y="97"/>
                  </a:moveTo>
                  <a:lnTo>
                    <a:pt x="83" y="105"/>
                  </a:lnTo>
                  <a:lnTo>
                    <a:pt x="78" y="109"/>
                  </a:lnTo>
                  <a:lnTo>
                    <a:pt x="70" y="101"/>
                  </a:lnTo>
                  <a:lnTo>
                    <a:pt x="75" y="97"/>
                  </a:lnTo>
                  <a:close/>
                  <a:moveTo>
                    <a:pt x="61" y="110"/>
                  </a:moveTo>
                  <a:lnTo>
                    <a:pt x="75" y="125"/>
                  </a:lnTo>
                  <a:lnTo>
                    <a:pt x="71" y="129"/>
                  </a:lnTo>
                  <a:lnTo>
                    <a:pt x="56" y="115"/>
                  </a:lnTo>
                  <a:lnTo>
                    <a:pt x="61" y="110"/>
                  </a:lnTo>
                  <a:close/>
                  <a:moveTo>
                    <a:pt x="51" y="136"/>
                  </a:moveTo>
                  <a:lnTo>
                    <a:pt x="43" y="128"/>
                  </a:lnTo>
                  <a:lnTo>
                    <a:pt x="47" y="124"/>
                  </a:lnTo>
                  <a:lnTo>
                    <a:pt x="55" y="132"/>
                  </a:lnTo>
                  <a:lnTo>
                    <a:pt x="51" y="136"/>
                  </a:lnTo>
                  <a:close/>
                  <a:moveTo>
                    <a:pt x="136" y="136"/>
                  </a:moveTo>
                  <a:lnTo>
                    <a:pt x="82" y="136"/>
                  </a:lnTo>
                  <a:lnTo>
                    <a:pt x="136" y="81"/>
                  </a:lnTo>
                  <a:lnTo>
                    <a:pt x="136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885610" y="4438773"/>
              <a:ext cx="622301" cy="622301"/>
              <a:chOff x="2724106" y="3957885"/>
              <a:chExt cx="622301" cy="62230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724106" y="3957885"/>
                <a:ext cx="622301" cy="622301"/>
              </a:xfrm>
              <a:prstGeom prst="ellipse">
                <a:avLst/>
              </a:prstGeom>
              <a:solidFill>
                <a:srgbClr val="75CB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8E6D48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872035" y="4106803"/>
                <a:ext cx="326442" cy="324464"/>
                <a:chOff x="4283702" y="1539998"/>
                <a:chExt cx="329209" cy="327214"/>
              </a:xfrm>
              <a:solidFill>
                <a:schemeClr val="bg1"/>
              </a:solidFill>
            </p:grpSpPr>
            <p:sp>
              <p:nvSpPr>
                <p:cNvPr id="36" name="Freeform 81"/>
                <p:cNvSpPr>
                  <a:spLocks noEditPoints="1"/>
                </p:cNvSpPr>
                <p:nvPr/>
              </p:nvSpPr>
              <p:spPr bwMode="auto">
                <a:xfrm>
                  <a:off x="4283702" y="1751490"/>
                  <a:ext cx="115722" cy="115722"/>
                </a:xfrm>
                <a:custGeom>
                  <a:avLst/>
                  <a:gdLst>
                    <a:gd name="T0" fmla="*/ 15 w 102"/>
                    <a:gd name="T1" fmla="*/ 40 h 102"/>
                    <a:gd name="T2" fmla="*/ 0 w 102"/>
                    <a:gd name="T3" fmla="*/ 87 h 102"/>
                    <a:gd name="T4" fmla="*/ 15 w 102"/>
                    <a:gd name="T5" fmla="*/ 102 h 102"/>
                    <a:gd name="T6" fmla="*/ 62 w 102"/>
                    <a:gd name="T7" fmla="*/ 87 h 102"/>
                    <a:gd name="T8" fmla="*/ 102 w 102"/>
                    <a:gd name="T9" fmla="*/ 32 h 102"/>
                    <a:gd name="T10" fmla="*/ 69 w 102"/>
                    <a:gd name="T11" fmla="*/ 0 h 102"/>
                    <a:gd name="T12" fmla="*/ 15 w 102"/>
                    <a:gd name="T13" fmla="*/ 40 h 102"/>
                    <a:gd name="T14" fmla="*/ 47 w 102"/>
                    <a:gd name="T15" fmla="*/ 68 h 102"/>
                    <a:gd name="T16" fmla="*/ 34 w 102"/>
                    <a:gd name="T17" fmla="*/ 68 h 102"/>
                    <a:gd name="T18" fmla="*/ 34 w 102"/>
                    <a:gd name="T19" fmla="*/ 55 h 102"/>
                    <a:gd name="T20" fmla="*/ 47 w 102"/>
                    <a:gd name="T21" fmla="*/ 55 h 102"/>
                    <a:gd name="T22" fmla="*/ 47 w 102"/>
                    <a:gd name="T23" fmla="*/ 6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" h="102">
                      <a:moveTo>
                        <a:pt x="15" y="40"/>
                      </a:moveTo>
                      <a:cubicBezTo>
                        <a:pt x="22" y="50"/>
                        <a:pt x="16" y="69"/>
                        <a:pt x="0" y="87"/>
                      </a:cubicBezTo>
                      <a:cubicBezTo>
                        <a:pt x="15" y="102"/>
                        <a:pt x="15" y="102"/>
                        <a:pt x="15" y="102"/>
                      </a:cubicBezTo>
                      <a:cubicBezTo>
                        <a:pt x="32" y="87"/>
                        <a:pt x="52" y="80"/>
                        <a:pt x="62" y="87"/>
                      </a:cubicBezTo>
                      <a:cubicBezTo>
                        <a:pt x="102" y="32"/>
                        <a:pt x="102" y="32"/>
                        <a:pt x="102" y="32"/>
                      </a:cubicBezTo>
                      <a:cubicBezTo>
                        <a:pt x="69" y="0"/>
                        <a:pt x="69" y="0"/>
                        <a:pt x="69" y="0"/>
                      </a:cubicBezTo>
                      <a:lnTo>
                        <a:pt x="15" y="40"/>
                      </a:lnTo>
                      <a:close/>
                      <a:moveTo>
                        <a:pt x="47" y="68"/>
                      </a:moveTo>
                      <a:cubicBezTo>
                        <a:pt x="43" y="72"/>
                        <a:pt x="37" y="72"/>
                        <a:pt x="34" y="68"/>
                      </a:cubicBezTo>
                      <a:cubicBezTo>
                        <a:pt x="30" y="65"/>
                        <a:pt x="30" y="59"/>
                        <a:pt x="34" y="55"/>
                      </a:cubicBezTo>
                      <a:cubicBezTo>
                        <a:pt x="37" y="52"/>
                        <a:pt x="43" y="52"/>
                        <a:pt x="47" y="55"/>
                      </a:cubicBezTo>
                      <a:cubicBezTo>
                        <a:pt x="50" y="59"/>
                        <a:pt x="50" y="65"/>
                        <a:pt x="47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14924" tIns="57462" rIns="114924" bIns="57462" numCol="1" anchor="t" anchorCtr="0" compatLnSpc="1"/>
                <a:lstStyle/>
                <a:p>
                  <a:endParaRPr lang="zh-CN" altLang="en-US" sz="1100">
                    <a:solidFill>
                      <a:srgbClr val="8E6D48"/>
                    </a:solidFill>
                  </a:endParaRPr>
                </a:p>
              </p:txBody>
            </p:sp>
            <p:sp>
              <p:nvSpPr>
                <p:cNvPr id="37" name="Freeform 82"/>
                <p:cNvSpPr/>
                <p:nvPr/>
              </p:nvSpPr>
              <p:spPr bwMode="auto">
                <a:xfrm>
                  <a:off x="4363510" y="1539998"/>
                  <a:ext cx="249401" cy="247405"/>
                </a:xfrm>
                <a:custGeom>
                  <a:avLst/>
                  <a:gdLst>
                    <a:gd name="T0" fmla="*/ 209 w 220"/>
                    <a:gd name="T1" fmla="*/ 10 h 220"/>
                    <a:gd name="T2" fmla="*/ 171 w 220"/>
                    <a:gd name="T3" fmla="*/ 10 h 220"/>
                    <a:gd name="T4" fmla="*/ 53 w 220"/>
                    <a:gd name="T5" fmla="*/ 129 h 220"/>
                    <a:gd name="T6" fmla="*/ 48 w 220"/>
                    <a:gd name="T7" fmla="*/ 124 h 220"/>
                    <a:gd name="T8" fmla="*/ 0 w 220"/>
                    <a:gd name="T9" fmla="*/ 172 h 220"/>
                    <a:gd name="T10" fmla="*/ 48 w 220"/>
                    <a:gd name="T11" fmla="*/ 220 h 220"/>
                    <a:gd name="T12" fmla="*/ 96 w 220"/>
                    <a:gd name="T13" fmla="*/ 172 h 220"/>
                    <a:gd name="T14" fmla="*/ 91 w 220"/>
                    <a:gd name="T15" fmla="*/ 167 h 220"/>
                    <a:gd name="T16" fmla="*/ 209 w 220"/>
                    <a:gd name="T17" fmla="*/ 49 h 220"/>
                    <a:gd name="T18" fmla="*/ 209 w 220"/>
                    <a:gd name="T19" fmla="*/ 1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0" h="220">
                      <a:moveTo>
                        <a:pt x="209" y="10"/>
                      </a:moveTo>
                      <a:cubicBezTo>
                        <a:pt x="199" y="0"/>
                        <a:pt x="182" y="0"/>
                        <a:pt x="171" y="10"/>
                      </a:cubicBezTo>
                      <a:cubicBezTo>
                        <a:pt x="53" y="129"/>
                        <a:pt x="53" y="129"/>
                        <a:pt x="53" y="129"/>
                      </a:cubicBezTo>
                      <a:cubicBezTo>
                        <a:pt x="48" y="124"/>
                        <a:pt x="48" y="124"/>
                        <a:pt x="48" y="12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48" y="220"/>
                        <a:pt x="48" y="220"/>
                        <a:pt x="48" y="220"/>
                      </a:cubicBezTo>
                      <a:cubicBezTo>
                        <a:pt x="96" y="172"/>
                        <a:pt x="96" y="172"/>
                        <a:pt x="96" y="172"/>
                      </a:cubicBezTo>
                      <a:cubicBezTo>
                        <a:pt x="91" y="167"/>
                        <a:pt x="91" y="167"/>
                        <a:pt x="91" y="167"/>
                      </a:cubicBezTo>
                      <a:cubicBezTo>
                        <a:pt x="209" y="49"/>
                        <a:pt x="209" y="49"/>
                        <a:pt x="209" y="49"/>
                      </a:cubicBezTo>
                      <a:cubicBezTo>
                        <a:pt x="220" y="38"/>
                        <a:pt x="220" y="21"/>
                        <a:pt x="209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14924" tIns="57462" rIns="114924" bIns="57462" numCol="1" anchor="t" anchorCtr="0" compatLnSpc="1"/>
                <a:lstStyle/>
                <a:p>
                  <a:endParaRPr lang="zh-CN" altLang="en-US" sz="1100">
                    <a:solidFill>
                      <a:srgbClr val="8E6D48"/>
                    </a:solidFill>
                  </a:endParaRPr>
                </a:p>
              </p:txBody>
            </p:sp>
          </p:grpSp>
        </p:grpSp>
      </p:grpSp>
      <p:cxnSp>
        <p:nvCxnSpPr>
          <p:cNvPr id="39" name="直接连接符 38"/>
          <p:cNvCxnSpPr/>
          <p:nvPr/>
        </p:nvCxnSpPr>
        <p:spPr>
          <a:xfrm>
            <a:off x="2769480" y="3524383"/>
            <a:ext cx="4588898" cy="0"/>
          </a:xfrm>
          <a:prstGeom prst="line">
            <a:avLst/>
          </a:prstGeom>
          <a:ln>
            <a:solidFill>
              <a:srgbClr val="8E6D48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8212853" y="1403683"/>
            <a:ext cx="3979147" cy="5549447"/>
          </a:xfrm>
          <a:prstGeom prst="rect">
            <a:avLst/>
          </a:prstGeom>
        </p:spPr>
      </p:pic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184563" y="-118558"/>
            <a:ext cx="1472809" cy="138183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2963407">
            <a:off x="-425066" y="4254828"/>
            <a:ext cx="2824113" cy="271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3006951" y="3320593"/>
          <a:ext cx="401498" cy="401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70" name="CorelDRAW" r:id="rId1" imgW="952500" imgH="952500" progId="CorelDraw.Graphic.15">
                  <p:embed/>
                </p:oleObj>
              </mc:Choice>
              <mc:Fallback>
                <p:oleObj name="CorelDRAW" r:id="rId1" imgW="952500" imgH="952500" progId="CorelDraw.Graphic.15">
                  <p:embed/>
                  <p:pic>
                    <p:nvPicPr>
                      <p:cNvPr id="0" name="图片 554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6951" y="3320593"/>
                        <a:ext cx="401498" cy="401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标题 4"/>
          <p:cNvSpPr txBox="1"/>
          <p:nvPr/>
        </p:nvSpPr>
        <p:spPr>
          <a:xfrm>
            <a:off x="744855" y="196850"/>
            <a:ext cx="8601075" cy="714375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一、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案例展示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40" name="图片 39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69851" y="1"/>
            <a:ext cx="653143" cy="669328"/>
          </a:xfrm>
          <a:prstGeom prst="rect">
            <a:avLst/>
          </a:prstGeom>
        </p:spPr>
      </p:pic>
      <p:sp>
        <p:nvSpPr>
          <p:cNvPr id="68" name="任意多边形 14"/>
          <p:cNvSpPr/>
          <p:nvPr/>
        </p:nvSpPr>
        <p:spPr>
          <a:xfrm>
            <a:off x="-69850" y="669290"/>
            <a:ext cx="652780" cy="393065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8910" y="1062355"/>
            <a:ext cx="11856720" cy="5139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 b="0"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《父母课堂》杂志</a:t>
            </a:r>
            <a:r>
              <a:rPr lang="en-US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2021</a:t>
            </a:r>
            <a:r>
              <a:rPr 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年第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11</a:t>
            </a:r>
            <a:r>
              <a:rPr 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期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“教子良方”栏目文章：</a:t>
            </a:r>
            <a:r>
              <a:rPr 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《提高居家学习的自控力》。</a:t>
            </a:r>
            <a:endParaRPr lang="zh-CN" sz="3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      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案例：周末，爸爸妈妈都要上班，秀秀只能一个人在家。秀秀告诉妈妈需要上网查阅资料，于是妈妈允许她使用电脑。没想到晚上回到家时，妈妈发现秀秀正坐在电脑前聚精会神地追剧，手边的作业只是潦草地写了几行。再一细问，原来在查阅资料时，秀秀没多久就与同学讨论起电视剧剧情。她觉得看一会儿也没事，没想到却一发不可收拾，一直看到妈妈回家。</a:t>
            </a:r>
            <a:endParaRPr lang="zh-CN" sz="36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3006951" y="3320593"/>
          <a:ext cx="401498" cy="401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CorelDRAW" r:id="rId1" imgW="952500" imgH="952500" progId="CorelDraw.Graphic.15">
                  <p:embed/>
                </p:oleObj>
              </mc:Choice>
              <mc:Fallback>
                <p:oleObj name="CorelDRAW" r:id="rId1" imgW="952500" imgH="952500" progId="CorelDraw.Graphic.15">
                  <p:embed/>
                  <p:pic>
                    <p:nvPicPr>
                      <p:cNvPr id="0" name="图片 554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6951" y="3320593"/>
                        <a:ext cx="401498" cy="401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图片 39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69851" y="1"/>
            <a:ext cx="653143" cy="66932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23520" y="1484630"/>
            <a:ext cx="1205103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2000" b="0"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endParaRPr lang="en-US" altLang="zh-CN" sz="3600" b="1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just"/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被聊天软件等吸引，忍不住转移了目标；</a:t>
            </a:r>
            <a:endParaRPr lang="zh-CN" sz="3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just"/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在家待了一天作业写了个寂寞；</a:t>
            </a:r>
            <a:endParaRPr lang="zh-CN" sz="3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just"/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白天上课，写作业总是控制不住地拖延；</a:t>
            </a:r>
            <a:endParaRPr lang="zh-CN" sz="3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just"/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en-US" sz="3600" b="1">
                <a:latin typeface="Calibri" panose="020F0502020204030204" charset="0"/>
                <a:ea typeface="宋体" panose="02010600030101010101" pitchFamily="2" charset="-122"/>
              </a:rPr>
              <a:t>说好的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明天开始认真学习，到了明天就没了踪影；</a:t>
            </a:r>
            <a:endParaRPr lang="zh-CN" sz="3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just"/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提前制订好学习目标，结果一直是完不成的目标；</a:t>
            </a:r>
            <a:endParaRPr lang="zh-CN" sz="3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just"/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       …………</a:t>
            </a:r>
            <a:endParaRPr lang="zh-CN" sz="3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just"/>
            <a:endParaRPr lang="zh-CN" sz="36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6005" y="5589270"/>
            <a:ext cx="1038606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pPr indent="0" algn="just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自控力：一个人控制注意力、情绪和行为的能力。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4"/>
          <a:stretch>
            <a:fillRect/>
          </a:stretch>
        </p:blipFill>
        <p:spPr>
          <a:xfrm>
            <a:off x="9336405" y="116205"/>
            <a:ext cx="2468880" cy="1592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23520" y="404495"/>
            <a:ext cx="4069715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just"/>
            <a:r>
              <a:rPr lang="en-US" altLang="zh-CN" sz="44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4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  <a:sym typeface="+mn-ea"/>
              </a:rPr>
              <a:t> 二、案例分析</a:t>
            </a: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  <a:sym typeface="+mn-ea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3006951" y="3320593"/>
          <a:ext cx="401498" cy="401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CorelDRAW" r:id="rId1" imgW="952500" imgH="952500" progId="CorelDraw.Graphic.15">
                  <p:embed/>
                </p:oleObj>
              </mc:Choice>
              <mc:Fallback>
                <p:oleObj name="CorelDRAW" r:id="rId1" imgW="952500" imgH="952500" progId="CorelDraw.Graphic.15">
                  <p:embed/>
                  <p:pic>
                    <p:nvPicPr>
                      <p:cNvPr id="0" name="图片 554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6951" y="3320593"/>
                        <a:ext cx="401498" cy="401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图片 39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69851" y="1"/>
            <a:ext cx="653143" cy="66932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2865" y="193040"/>
            <a:ext cx="92240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342900">
              <a:buClrTx/>
              <a:buSzTx/>
              <a:buFontTx/>
              <a:defRPr/>
            </a:pPr>
            <a:r>
              <a:rPr lang="en-US" sz="4000" b="0">
                <a:solidFill>
                  <a:srgbClr val="0070C0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</a:rPr>
              <a:t> 三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  <a:sym typeface="+mn-lt"/>
              </a:rPr>
              <a:t>、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  <a:sym typeface="+mn-ea"/>
              </a:rPr>
              <a:t>引导践行：我们可以这样做</a:t>
            </a:r>
            <a:r>
              <a:rPr lang="en-US" altLang="zh-CN" sz="26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  </a:t>
            </a:r>
            <a:endParaRPr sz="32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2083" y="1196340"/>
            <a:ext cx="860869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just"/>
            <a:r>
              <a:rPr lang="en-US" altLang="zh-CN" sz="40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zh-CN" sz="40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、</a:t>
            </a:r>
            <a:r>
              <a:rPr lang="zh-CN" sz="40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打破</a:t>
            </a:r>
            <a:r>
              <a:rPr 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“白熊效应”</a:t>
            </a:r>
            <a:r>
              <a:rPr lang="zh-CN" sz="40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，唤醒自控力。</a:t>
            </a: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623570" y="2636520"/>
            <a:ext cx="68376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/>
            <a:r>
              <a:rPr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当发现孩子出现特别想玩游戏或看电视的想法时</a:t>
            </a:r>
            <a:r>
              <a:rPr 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endParaRPr 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/>
            <a:endParaRPr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/>
            <a:r>
              <a:rPr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家长先不要急着给孩子贴上负面标签，比如“你的自制力真的很差”“你总是说到做不到”等。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4"/>
          <a:stretch>
            <a:fillRect/>
          </a:stretch>
        </p:blipFill>
        <p:spPr>
          <a:xfrm>
            <a:off x="7752715" y="2204720"/>
            <a:ext cx="3905885" cy="4202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10462895" cy="4873625"/>
          </a:xfrm>
        </p:spPr>
        <p:txBody>
          <a:bodyPr/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第一，每个人都会有欲望和杂念，承认这些想法的存在；</a:t>
            </a:r>
            <a:endParaRPr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第二，提醒孩子大脑中“想系统”不等于“做系统”</a:t>
            </a:r>
            <a:r>
              <a:rPr lang="zh-CN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zh-CN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第三，再次提醒孩子重要的目标是什么，让他更坚定、更自信。</a:t>
            </a:r>
            <a:endParaRPr lang="zh-CN" altLang="en-US" sz="32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1770" y="405130"/>
            <a:ext cx="92240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342900">
              <a:buClrTx/>
              <a:buSzTx/>
              <a:buFontTx/>
              <a:defRPr/>
            </a:pPr>
            <a:r>
              <a:rPr lang="en-US" sz="4000" b="0">
                <a:solidFill>
                  <a:srgbClr val="0070C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</a:rPr>
              <a:t>三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  <a:sym typeface="+mn-lt"/>
              </a:rPr>
              <a:t>、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  <a:sym typeface="+mn-ea"/>
              </a:rPr>
              <a:t>引导践行：我们可以这样做</a:t>
            </a:r>
            <a:r>
              <a:rPr lang="en-US" altLang="zh-CN" sz="26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  </a:t>
            </a:r>
            <a:endParaRPr sz="32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1"/>
          <a:srcRect b="65361"/>
          <a:stretch>
            <a:fillRect/>
          </a:stretch>
        </p:blipFill>
        <p:spPr>
          <a:xfrm>
            <a:off x="3575685" y="4976495"/>
            <a:ext cx="5086350" cy="1881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3006951" y="3320593"/>
          <a:ext cx="401498" cy="401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CorelDRAW" r:id="rId1" imgW="952500" imgH="952500" progId="CorelDraw.Graphic.15">
                  <p:embed/>
                </p:oleObj>
              </mc:Choice>
              <mc:Fallback>
                <p:oleObj name="CorelDRAW" r:id="rId1" imgW="952500" imgH="952500" progId="CorelDraw.Graphic.15">
                  <p:embed/>
                  <p:pic>
                    <p:nvPicPr>
                      <p:cNvPr id="0" name="图片 554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6951" y="3320593"/>
                        <a:ext cx="401498" cy="401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图片 39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69851" y="1"/>
            <a:ext cx="653143" cy="66932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3525" y="981075"/>
            <a:ext cx="118567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.运用“自我关爱法”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让孩子的自控力更上一层楼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92240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342900">
              <a:buClrTx/>
              <a:buSzTx/>
              <a:buFontTx/>
              <a:defRPr/>
            </a:pPr>
            <a:r>
              <a:rPr lang="en-US" sz="4000" b="0">
                <a:solidFill>
                  <a:srgbClr val="0070C0"/>
                </a:solidFill>
                <a:latin typeface="Calibri" panose="020F050202020403020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</a:rPr>
              <a:t>三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  <a:sym typeface="+mn-lt"/>
              </a:rPr>
              <a:t>、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n-ea"/>
                <a:sym typeface="+mn-ea"/>
              </a:rPr>
              <a:t>引导践行：我们可以这样做</a:t>
            </a:r>
            <a:r>
              <a:rPr lang="en-US" altLang="zh-CN" sz="26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  </a:t>
            </a:r>
            <a:endParaRPr sz="32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3575685" y="1772920"/>
            <a:ext cx="6350000" cy="4470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583565" y="2061210"/>
            <a:ext cx="4535805" cy="1296670"/>
            <a:chOff x="919" y="3246"/>
            <a:chExt cx="7143" cy="2042"/>
          </a:xfrm>
        </p:grpSpPr>
        <p:sp>
          <p:nvSpPr>
            <p:cNvPr id="4" name="文本框 3"/>
            <p:cNvSpPr txBox="1"/>
            <p:nvPr/>
          </p:nvSpPr>
          <p:spPr>
            <a:xfrm>
              <a:off x="919" y="3246"/>
              <a:ext cx="3503" cy="1695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 anchor="t">
              <a:spAutoFit/>
            </a:bodyPr>
            <a:p>
              <a:pPr algn="ctr"/>
              <a:r>
                <a:rPr sz="3200" b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前额皮质</a:t>
              </a:r>
              <a:endPara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  <a:p>
              <a:pPr algn="ctr"/>
              <a:r>
                <a:rPr sz="3200" b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发育不成熟</a:t>
              </a:r>
              <a:endParaRPr lang="zh-CN" altLang="en-US" sz="3200"/>
            </a:p>
          </p:txBody>
        </p:sp>
        <p:cxnSp>
          <p:nvCxnSpPr>
            <p:cNvPr id="6" name="直接箭头连接符 5"/>
            <p:cNvCxnSpPr>
              <a:stCxn id="4" idx="3"/>
            </p:cNvCxnSpPr>
            <p:nvPr/>
          </p:nvCxnSpPr>
          <p:spPr>
            <a:xfrm>
              <a:off x="4422" y="4094"/>
              <a:ext cx="3641" cy="1194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1" name="图片 100"/>
          <p:cNvPicPr/>
          <p:nvPr/>
        </p:nvPicPr>
        <p:blipFill>
          <a:blip r:embed="rId5"/>
          <a:stretch>
            <a:fillRect/>
          </a:stretch>
        </p:blipFill>
        <p:spPr>
          <a:xfrm>
            <a:off x="119380" y="3932555"/>
            <a:ext cx="3298825" cy="2240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840595" y="2421255"/>
            <a:ext cx="2224405" cy="1076325"/>
          </a:xfrm>
          <a:prstGeom prst="rect">
            <a:avLst/>
          </a:prstGeom>
          <a:solidFill>
            <a:srgbClr val="FFFF00"/>
          </a:solidFill>
        </p:spPr>
        <p:txBody>
          <a:bodyPr wrap="none" rtlCol="0" anchor="t">
            <a:spAutoFit/>
          </a:bodyPr>
          <a:p>
            <a:pPr algn="ctr"/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内侧前额叶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ctr"/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很活跃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8" name="直接箭头连接符 7"/>
          <p:cNvCxnSpPr>
            <a:stCxn id="7" idx="1"/>
          </p:cNvCxnSpPr>
          <p:nvPr/>
        </p:nvCxnSpPr>
        <p:spPr>
          <a:xfrm flipH="1">
            <a:off x="6600190" y="2959735"/>
            <a:ext cx="3240405" cy="111760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69851" y="1"/>
            <a:ext cx="653143" cy="669328"/>
          </a:xfrm>
          <a:prstGeom prst="rect">
            <a:avLst/>
          </a:prstGeom>
        </p:spPr>
      </p:pic>
      <p:sp>
        <p:nvSpPr>
          <p:cNvPr id="70" name="标题 4"/>
          <p:cNvSpPr txBox="1"/>
          <p:nvPr/>
        </p:nvSpPr>
        <p:spPr>
          <a:xfrm>
            <a:off x="744855" y="196850"/>
            <a:ext cx="8601075" cy="714375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342900">
              <a:buClrTx/>
              <a:buSzTx/>
              <a:buFontTx/>
              <a:defRPr/>
            </a:pPr>
            <a:r>
              <a:rPr lang="zh-CN" altLang="zh-CN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ea"/>
              </a:rPr>
              <a:t> 四</a:t>
            </a:r>
            <a:r>
              <a:rPr lang="zh-CN" altLang="zh-CN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、</a:t>
            </a:r>
            <a:r>
              <a:rPr lang="zh-CN" altLang="zh-CN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ea"/>
              </a:rPr>
              <a:t>课后拓展</a:t>
            </a:r>
            <a:endParaRPr lang="zh-CN" altLang="zh-CN" sz="3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8850" y="1016635"/>
            <a:ext cx="6209030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 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如何打破这个恶性循环呢？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5065395" y="2862580"/>
            <a:ext cx="2630805" cy="1951355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75175" y="2176780"/>
            <a:ext cx="30410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自我认知的视角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6770" y="4490720"/>
            <a:ext cx="2855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普通人的视角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09230" y="4490720"/>
            <a:ext cx="3287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良师益友的视角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09610" y="1016635"/>
            <a:ext cx="3417570" cy="1471930"/>
            <a:chOff x="13086" y="1601"/>
            <a:chExt cx="5382" cy="2318"/>
          </a:xfrm>
        </p:grpSpPr>
        <p:sp>
          <p:nvSpPr>
            <p:cNvPr id="8" name="圆角矩形标注 7"/>
            <p:cNvSpPr/>
            <p:nvPr/>
          </p:nvSpPr>
          <p:spPr>
            <a:xfrm>
              <a:off x="13086" y="1601"/>
              <a:ext cx="5381" cy="2319"/>
            </a:xfrm>
            <a:prstGeom prst="wedgeRoundRectCallout">
              <a:avLst>
                <a:gd name="adj1" fmla="val -67747"/>
                <a:gd name="adj2" fmla="val 48490"/>
                <a:gd name="adj3" fmla="val 16667"/>
              </a:avLst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086" y="1816"/>
              <a:ext cx="538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2400" b="1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问问孩子的感觉如何，让他看清自己的感受而不急于逃避。</a:t>
              </a:r>
              <a:endPara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3565" y="5227320"/>
            <a:ext cx="4368800" cy="1568450"/>
            <a:chOff x="919" y="8232"/>
            <a:chExt cx="6880" cy="2470"/>
          </a:xfrm>
        </p:grpSpPr>
        <p:sp>
          <p:nvSpPr>
            <p:cNvPr id="11" name="圆角矩形标注 10"/>
            <p:cNvSpPr/>
            <p:nvPr/>
          </p:nvSpPr>
          <p:spPr>
            <a:xfrm>
              <a:off x="919" y="8232"/>
              <a:ext cx="6880" cy="2471"/>
            </a:xfrm>
            <a:prstGeom prst="wedgeRoundRectCallout">
              <a:avLst>
                <a:gd name="adj1" fmla="val -1232"/>
                <a:gd name="adj2" fmla="val -6401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73" y="8232"/>
              <a:ext cx="662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2400" b="1">
                  <a:solidFill>
                    <a:schemeClr val="accent5">
                      <a:lumMod val="7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告诉孩子每个人都会遇到自控力的挑战，遭遇挫折并不意味着自己本身有问题，也不能说明自己永远不会成功。</a:t>
              </a:r>
              <a:endParaRPr lang="zh-CN" altLang="en-US" sz="2400" b="1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09610" y="5380355"/>
            <a:ext cx="3578860" cy="1282700"/>
            <a:chOff x="13086" y="8473"/>
            <a:chExt cx="5636" cy="2020"/>
          </a:xfrm>
        </p:grpSpPr>
        <p:sp>
          <p:nvSpPr>
            <p:cNvPr id="15" name="圆角矩形标注 14"/>
            <p:cNvSpPr/>
            <p:nvPr/>
          </p:nvSpPr>
          <p:spPr>
            <a:xfrm>
              <a:off x="13086" y="8473"/>
              <a:ext cx="5636" cy="2020"/>
            </a:xfrm>
            <a:prstGeom prst="wedgeRoundRectCallout">
              <a:avLst>
                <a:gd name="adj1" fmla="val -49377"/>
                <a:gd name="adj2" fmla="val -7765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426" y="8473"/>
              <a:ext cx="529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0" algn="l">
                <a:buFont typeface="Wingdings" panose="05000000000000000000" charset="0"/>
                <a:buNone/>
              </a:pPr>
              <a:r>
                <a:rPr sz="2400" b="1">
                  <a:solidFill>
                    <a:schemeClr val="accent6">
                      <a:lumMod val="7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为孩子指明真正要完成的任务是什么，使之更坚定地</a:t>
              </a:r>
              <a:r>
                <a:rPr lang="zh-CN" sz="2400" b="1">
                  <a:solidFill>
                    <a:schemeClr val="accent6">
                      <a:lumMod val="7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追求目标。</a:t>
              </a:r>
              <a:endPara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5552,&quot;width&quot;:8868}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commondata" val="eyJoZGlkIjoiODliM2JkZTI4YjhjOTdkYjVkYWI3NzAyMGI4NDIyYjc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31809</Words>
  <Application>WPS 演示</Application>
  <PresentationFormat>全屏显示(4:3)</PresentationFormat>
  <Paragraphs>190</Paragraphs>
  <Slides>30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30</vt:i4>
      </vt:variant>
    </vt:vector>
  </HeadingPairs>
  <TitlesOfParts>
    <vt:vector size="50" baseType="lpstr">
      <vt:lpstr>Arial</vt:lpstr>
      <vt:lpstr>宋体</vt:lpstr>
      <vt:lpstr>Wingdings</vt:lpstr>
      <vt:lpstr>Wingdings</vt:lpstr>
      <vt:lpstr>Wingdings 2</vt:lpstr>
      <vt:lpstr>微软雅黑</vt:lpstr>
      <vt:lpstr>Agency FB</vt:lpstr>
      <vt:lpstr>Calibri</vt:lpstr>
      <vt:lpstr>Times New Roman</vt:lpstr>
      <vt:lpstr>黑体</vt:lpstr>
      <vt:lpstr>Wingdings</vt:lpstr>
      <vt:lpstr>Century Schoolbook</vt:lpstr>
      <vt:lpstr>Arial Unicode MS</vt:lpstr>
      <vt:lpstr>华文楷体</vt:lpstr>
      <vt:lpstr>方正粗黑宋简体</vt:lpstr>
      <vt:lpstr>凸显</vt:lpstr>
      <vt:lpstr>CorelDraw.Graphic.15</vt:lpstr>
      <vt:lpstr>CorelDraw.Graphic.15</vt:lpstr>
      <vt:lpstr>CorelDraw.Graphic.15</vt:lpstr>
      <vt:lpstr>CorelDraw.Graphic.15</vt:lpstr>
      <vt:lpstr>  家校同“心”  “疫”路同行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班级家长会主要内容：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家校同“心”  “疫”路同行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一、居家安全</vt:lpstr>
      <vt:lpstr>PowerPoint 演示文稿</vt:lpstr>
      <vt:lpstr>PowerPoint 演示文稿</vt:lpstr>
      <vt:lpstr>专业课：宴席设计（黄吉梅老师）</vt:lpstr>
      <vt:lpstr>网课班会（班主任：赵凌玲老师）</vt:lpstr>
      <vt:lpstr>防疫讲座（校医：李小翠老师）</vt:lpstr>
      <vt:lpstr>音乐（李俏萍老师）</vt:lpstr>
      <vt:lpstr>食品雕刻（吴云芳老师）</vt:lpstr>
      <vt:lpstr>PowerPoint 演示文稿</vt:lpstr>
      <vt:lpstr>PowerPoint 演示文稿</vt:lpstr>
      <vt:lpstr>表扬：网课认真、积极发言的同学</vt:lpstr>
      <vt:lpstr>表扬：作业认真、字迹端正的同学</vt:lpstr>
      <vt:lpstr>PowerPoint 演示文稿</vt:lpstr>
      <vt:lpstr>四、居家学习期间的突出问题级环节指引</vt:lpstr>
      <vt:lpstr>2、未能认真参与线上学习</vt:lpstr>
      <vt:lpstr>3、孩子与电子产品“难分难舍”</vt:lpstr>
      <vt:lpstr>小结：居家学习期间，父母三觉知</vt:lpstr>
      <vt:lpstr>小结：居家学习期间，孩子三觉知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周围</dc:creator>
  <cp:lastModifiedBy>马友</cp:lastModifiedBy>
  <cp:revision>274</cp:revision>
  <dcterms:created xsi:type="dcterms:W3CDTF">2020-01-01T11:56:00Z</dcterms:created>
  <dcterms:modified xsi:type="dcterms:W3CDTF">2023-11-15T08:59:09Z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DD891F8A6F8A419B84FE7767B256F751</vt:lpwstr>
  </property>
</Properties>
</file>